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82" r:id="rId2"/>
    <p:sldId id="256" r:id="rId3"/>
    <p:sldId id="283" r:id="rId4"/>
    <p:sldId id="257" r:id="rId5"/>
    <p:sldId id="258" r:id="rId6"/>
    <p:sldId id="260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4" r:id="rId29"/>
    <p:sldId id="281" r:id="rId3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32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6A11D-B074-448E-A758-ED41E2D70B11}" type="datetimeFigureOut">
              <a:rPr lang="pt-BR" smtClean="0"/>
              <a:t>13/04/2026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179416-B053-476E-BAF0-095EE9E45D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9289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7BE0-64B5-4AA1-A946-D7693CEF2F5C}" type="datetime1">
              <a:rPr lang="pt-BR" smtClean="0"/>
              <a:t>13/04/2026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Revista de APS – UFJF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95" y="177282"/>
            <a:ext cx="713209" cy="514025"/>
          </a:xfrm>
          <a:prstGeom prst="rect">
            <a:avLst/>
          </a:prstGeom>
        </p:spPr>
      </p:pic>
      <p:sp>
        <p:nvSpPr>
          <p:cNvPr id="9" name="Retângulo 8"/>
          <p:cNvSpPr/>
          <p:nvPr userDrawn="1"/>
        </p:nvSpPr>
        <p:spPr>
          <a:xfrm>
            <a:off x="214604" y="37324"/>
            <a:ext cx="3694923" cy="839755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 userDrawn="1"/>
        </p:nvSpPr>
        <p:spPr>
          <a:xfrm>
            <a:off x="1777434" y="200672"/>
            <a:ext cx="20992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Revista de APS</a:t>
            </a:r>
          </a:p>
        </p:txBody>
      </p:sp>
      <p:cxnSp>
        <p:nvCxnSpPr>
          <p:cNvPr id="13" name="Conector reto 12"/>
          <p:cNvCxnSpPr/>
          <p:nvPr userDrawn="1"/>
        </p:nvCxnSpPr>
        <p:spPr>
          <a:xfrm>
            <a:off x="1306284" y="597020"/>
            <a:ext cx="24352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 13"/>
          <p:cNvSpPr/>
          <p:nvPr userDrawn="1"/>
        </p:nvSpPr>
        <p:spPr>
          <a:xfrm>
            <a:off x="3942042" y="37324"/>
            <a:ext cx="7571934" cy="839755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solidFill>
                  <a:schemeClr val="accent1">
                    <a:lumMod val="50000"/>
                  </a:schemeClr>
                </a:solidFill>
              </a:rPr>
              <a:t>Submissão de artigos</a:t>
            </a:r>
          </a:p>
        </p:txBody>
      </p:sp>
    </p:spTree>
    <p:extLst>
      <p:ext uri="{BB962C8B-B14F-4D97-AF65-F5344CB8AC3E}">
        <p14:creationId xmlns:p14="http://schemas.microsoft.com/office/powerpoint/2010/main" val="160509642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7BE0-64B5-4AA1-A946-D7693CEF2F5C}" type="datetime1">
              <a:rPr lang="pt-BR" smtClean="0"/>
              <a:t>13/04/2026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Revista de APS – UFJF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95" y="177282"/>
            <a:ext cx="713209" cy="514025"/>
          </a:xfrm>
          <a:prstGeom prst="rect">
            <a:avLst/>
          </a:prstGeom>
        </p:spPr>
      </p:pic>
      <p:sp>
        <p:nvSpPr>
          <p:cNvPr id="9" name="Retângulo 8"/>
          <p:cNvSpPr/>
          <p:nvPr userDrawn="1"/>
        </p:nvSpPr>
        <p:spPr>
          <a:xfrm>
            <a:off x="214604" y="37324"/>
            <a:ext cx="3694923" cy="839755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 userDrawn="1"/>
        </p:nvSpPr>
        <p:spPr>
          <a:xfrm>
            <a:off x="1777434" y="200672"/>
            <a:ext cx="20992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Revista de APS</a:t>
            </a:r>
          </a:p>
        </p:txBody>
      </p:sp>
      <p:cxnSp>
        <p:nvCxnSpPr>
          <p:cNvPr id="13" name="Conector reto 12"/>
          <p:cNvCxnSpPr/>
          <p:nvPr userDrawn="1"/>
        </p:nvCxnSpPr>
        <p:spPr>
          <a:xfrm>
            <a:off x="1306284" y="597020"/>
            <a:ext cx="24352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 13"/>
          <p:cNvSpPr/>
          <p:nvPr userDrawn="1"/>
        </p:nvSpPr>
        <p:spPr>
          <a:xfrm>
            <a:off x="3942042" y="37324"/>
            <a:ext cx="7571934" cy="839755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solidFill>
                  <a:schemeClr val="accent1">
                    <a:lumMod val="50000"/>
                  </a:schemeClr>
                </a:solidFill>
              </a:rPr>
              <a:t>Submissão de artigos</a:t>
            </a:r>
          </a:p>
        </p:txBody>
      </p:sp>
    </p:spTree>
    <p:extLst>
      <p:ext uri="{BB962C8B-B14F-4D97-AF65-F5344CB8AC3E}">
        <p14:creationId xmlns:p14="http://schemas.microsoft.com/office/powerpoint/2010/main" val="83444728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680E5-E20A-4DBC-B15D-C5285C214D0E}" type="datetime1">
              <a:rPr lang="pt-BR" smtClean="0"/>
              <a:t>13/04/2026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Revista de APS – UFJF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EFD09-0FDC-4794-92AA-8F90E6B261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6260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eriodicos.ufjf.br/index.php/aps/libraryFiles/downloadPublic/776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eriodicos.ufjf.br/index.php/aps/libraryFiles/downloadPublic/557" TargetMode="External"/><Relationship Id="rId4" Type="http://schemas.openxmlformats.org/officeDocument/2006/relationships/hyperlink" Target="https://periodicos.ufjf.br/index.php/aps/libraryFiles/downloadPublic/456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decs.bvsalud.org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revista.aps@ufjf.b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eriodicos.ufjf.br/index.php/aps/libraryFiles/downloadPublic/557" TargetMode="External"/><Relationship Id="rId2" Type="http://schemas.openxmlformats.org/officeDocument/2006/relationships/hyperlink" Target="https://periodicos.ufjf.br/index.php/aps/libraryFiles/downloadPublic/776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eriodicos.ufjf.br/index.php/aps/about/submissions" TargetMode="External"/><Relationship Id="rId4" Type="http://schemas.openxmlformats.org/officeDocument/2006/relationships/hyperlink" Target="https://www2.ufjf.br/ppgsaudecoletiva/wp-content/uploads/sites/143/2023/06/Revista-de-APS-Carta-de-Apresenta%C3%A7%C3%A3o-v6-2023.doc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eriodicos.ufjf.br/index.php/aps/index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guia.usp.br/apoio-pesquisador/identificacao-pesquisadores/orcid-2/orcid-caracteristicas/" TargetMode="External"/><Relationship Id="rId5" Type="http://schemas.openxmlformats.org/officeDocument/2006/relationships/hyperlink" Target="http://orcid.org/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eriodicos.ufjf.br/index.php/aps/index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periodicos.ufjf.br/index.php/aps/about/submission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t>1</a:t>
            </a:fld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600" y="1295612"/>
            <a:ext cx="4763165" cy="476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46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075" y="1846003"/>
            <a:ext cx="9717715" cy="1802072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10</a:t>
            </a:fld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271464" y="1046498"/>
            <a:ext cx="249078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Etapa 1 - continuação</a:t>
            </a:r>
            <a:endParaRPr lang="pt-BR" b="1" dirty="0">
              <a:solidFill>
                <a:srgbClr val="C00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17200" y="2747039"/>
            <a:ext cx="2724150" cy="11695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Não se esqueça de baixar o </a:t>
            </a:r>
            <a:r>
              <a:rPr lang="pt-BR" sz="1400" b="1" dirty="0">
                <a:hlinkClick r:id="rId3"/>
              </a:rPr>
              <a:t>Modelo para elaboração de artigos para submissão</a:t>
            </a:r>
            <a:r>
              <a:rPr lang="pt-BR" sz="1400" dirty="0">
                <a:hlinkClick r:id="rId3"/>
              </a:rPr>
              <a:t> </a:t>
            </a:r>
            <a:r>
              <a:rPr lang="pt-BR" sz="1400" dirty="0">
                <a:hlinkClick r:id="rId4"/>
              </a:rPr>
              <a:t> </a:t>
            </a:r>
            <a:r>
              <a:rPr lang="pt-BR" sz="1400" dirty="0"/>
              <a:t>e a  </a:t>
            </a:r>
            <a:r>
              <a:rPr lang="pt-BR" sz="1400" b="1" dirty="0">
                <a:hlinkClick r:id="rId5"/>
              </a:rPr>
              <a:t>Carta de apresentação de artigo para submissão</a:t>
            </a:r>
            <a:endParaRPr lang="pt-BR" sz="1400" dirty="0"/>
          </a:p>
        </p:txBody>
      </p:sp>
      <p:sp>
        <p:nvSpPr>
          <p:cNvPr id="10" name="Seta para baixo 9"/>
          <p:cNvSpPr/>
          <p:nvPr/>
        </p:nvSpPr>
        <p:spPr>
          <a:xfrm rot="16200000">
            <a:off x="1543049" y="1800028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3762923" y="3931072"/>
            <a:ext cx="3313593" cy="11695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Submissões cujos manuscritos não seguirem o padrão contido no </a:t>
            </a:r>
            <a:r>
              <a:rPr lang="pt-BR" sz="1400" b="1" dirty="0"/>
              <a:t>modelo</a:t>
            </a:r>
            <a:r>
              <a:rPr lang="pt-BR" sz="1400" dirty="0"/>
              <a:t> e que não tiverem </a:t>
            </a:r>
            <a:r>
              <a:rPr lang="pt-BR" sz="1400" b="1" dirty="0"/>
              <a:t>Carta de apresentação </a:t>
            </a:r>
            <a:r>
              <a:rPr lang="pt-BR" sz="1400" dirty="0"/>
              <a:t>serão rejeitadas na primeira etapa de pré-avaliação!</a:t>
            </a:r>
          </a:p>
        </p:txBody>
      </p:sp>
      <p:sp>
        <p:nvSpPr>
          <p:cNvPr id="13" name="Seta para baixo 12"/>
          <p:cNvSpPr/>
          <p:nvPr/>
        </p:nvSpPr>
        <p:spPr>
          <a:xfrm rot="10800000">
            <a:off x="5133971" y="3298551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6486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11</a:t>
            </a:fld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271464" y="1046498"/>
            <a:ext cx="249078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Etapa 1 - conclusão</a:t>
            </a:r>
            <a:endParaRPr lang="pt-BR" b="1" dirty="0">
              <a:solidFill>
                <a:srgbClr val="C000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862014" y="2588578"/>
            <a:ext cx="1900236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Neste campo, escreva algum comentário que achar pertinente. Isso </a:t>
            </a:r>
            <a:r>
              <a:rPr lang="pt-BR" sz="1400" b="1" dirty="0"/>
              <a:t>não é</a:t>
            </a:r>
            <a:r>
              <a:rPr lang="pt-BR" sz="1400" dirty="0"/>
              <a:t> obrigatório!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875" y="1046498"/>
            <a:ext cx="7791450" cy="4791075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  <p:sp>
        <p:nvSpPr>
          <p:cNvPr id="10" name="Seta para baixo 9"/>
          <p:cNvSpPr/>
          <p:nvPr/>
        </p:nvSpPr>
        <p:spPr>
          <a:xfrm rot="16200000">
            <a:off x="2787924" y="2716109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823914" y="4429684"/>
            <a:ext cx="1900236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Marcar essa caixa é obrigatório!</a:t>
            </a:r>
          </a:p>
        </p:txBody>
      </p:sp>
      <p:sp>
        <p:nvSpPr>
          <p:cNvPr id="13" name="Seta para baixo 12"/>
          <p:cNvSpPr/>
          <p:nvPr/>
        </p:nvSpPr>
        <p:spPr>
          <a:xfrm rot="16200000">
            <a:off x="2709863" y="4365911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Multiplicar 4"/>
          <p:cNvSpPr/>
          <p:nvPr/>
        </p:nvSpPr>
        <p:spPr>
          <a:xfrm>
            <a:off x="3423198" y="4558319"/>
            <a:ext cx="301077" cy="314229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0568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12</a:t>
            </a:fld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632375" y="2536227"/>
            <a:ext cx="2490786" cy="2585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Ao clicar em 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na etapa anterior, o sistema passa para a Etapa 2 (</a:t>
            </a:r>
            <a:r>
              <a:rPr lang="pt-BR" b="1" dirty="0">
                <a:solidFill>
                  <a:srgbClr val="C00000"/>
                </a:solidFill>
              </a:rPr>
              <a:t>Transferência do manuscrito</a:t>
            </a:r>
            <a:r>
              <a:rPr lang="pt-BR" dirty="0"/>
              <a:t>) e abre automaticamente a tela </a:t>
            </a:r>
            <a:r>
              <a:rPr lang="pt-BR" b="1" dirty="0">
                <a:solidFill>
                  <a:schemeClr val="accent1">
                    <a:lumMod val="50000"/>
                  </a:schemeClr>
                </a:solidFill>
              </a:rPr>
              <a:t>Enviar arquivo(s) de Submissão</a:t>
            </a:r>
            <a:r>
              <a:rPr lang="pt-BR" dirty="0"/>
              <a:t>.</a:t>
            </a:r>
            <a:endParaRPr lang="pt-BR" b="1" dirty="0">
              <a:solidFill>
                <a:srgbClr val="C00000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593" y="2855017"/>
            <a:ext cx="1276350" cy="285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Seta para baixo 9"/>
          <p:cNvSpPr/>
          <p:nvPr/>
        </p:nvSpPr>
        <p:spPr>
          <a:xfrm rot="16200000">
            <a:off x="2566988" y="1688639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9987" y="738187"/>
            <a:ext cx="6329363" cy="3200781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  <p:sp>
        <p:nvSpPr>
          <p:cNvPr id="12" name="CaixaDeTexto 11"/>
          <p:cNvSpPr txBox="1"/>
          <p:nvPr/>
        </p:nvSpPr>
        <p:spPr>
          <a:xfrm>
            <a:off x="5786436" y="2680911"/>
            <a:ext cx="1900236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Para inserir o manuscrito, selecione </a:t>
            </a:r>
            <a:r>
              <a:rPr lang="pt-BR" sz="1400" b="1" dirty="0">
                <a:solidFill>
                  <a:srgbClr val="C00000"/>
                </a:solidFill>
              </a:rPr>
              <a:t>Texto do artigo</a:t>
            </a:r>
          </a:p>
        </p:txBody>
      </p:sp>
      <p:sp>
        <p:nvSpPr>
          <p:cNvPr id="13" name="Seta para baixo 12"/>
          <p:cNvSpPr/>
          <p:nvPr/>
        </p:nvSpPr>
        <p:spPr>
          <a:xfrm rot="10800000">
            <a:off x="5214936" y="2896914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436" y="3657081"/>
            <a:ext cx="5918423" cy="2928938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  <p:sp>
        <p:nvSpPr>
          <p:cNvPr id="15" name="CaixaDeTexto 14"/>
          <p:cNvSpPr txBox="1"/>
          <p:nvPr/>
        </p:nvSpPr>
        <p:spPr>
          <a:xfrm>
            <a:off x="7834310" y="5325299"/>
            <a:ext cx="1900236" cy="10310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Clique em</a:t>
            </a:r>
          </a:p>
          <a:p>
            <a:pPr algn="ctr"/>
            <a:endParaRPr lang="pt-BR" sz="1400" dirty="0"/>
          </a:p>
          <a:p>
            <a:pPr algn="ctr">
              <a:spcBef>
                <a:spcPts val="600"/>
              </a:spcBef>
            </a:pPr>
            <a:r>
              <a:rPr lang="pt-BR" sz="1400" dirty="0"/>
              <a:t>Para selecionar o manuscrito </a:t>
            </a:r>
            <a:endParaRPr lang="pt-BR" sz="1400" b="1" dirty="0">
              <a:solidFill>
                <a:srgbClr val="C00000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7216" y="5574125"/>
            <a:ext cx="1114425" cy="266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Seta para baixo 15"/>
          <p:cNvSpPr/>
          <p:nvPr/>
        </p:nvSpPr>
        <p:spPr>
          <a:xfrm rot="16200000">
            <a:off x="9696450" y="5330903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8963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13</a:t>
            </a:fld>
            <a:endParaRPr lang="pt-BR" dirty="0"/>
          </a:p>
        </p:txBody>
      </p:sp>
      <p:sp>
        <p:nvSpPr>
          <p:cNvPr id="10" name="Seta para baixo 9"/>
          <p:cNvSpPr/>
          <p:nvPr/>
        </p:nvSpPr>
        <p:spPr>
          <a:xfrm rot="16200000">
            <a:off x="2313182" y="3090153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286561" y="2454397"/>
            <a:ext cx="1900236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Clique em</a:t>
            </a:r>
          </a:p>
          <a:p>
            <a:pPr algn="ctr"/>
            <a:endParaRPr lang="pt-BR" sz="1400" dirty="0"/>
          </a:p>
          <a:p>
            <a:pPr algn="ctr"/>
            <a:endParaRPr lang="pt-BR" sz="1400" dirty="0"/>
          </a:p>
          <a:p>
            <a:pPr algn="ctr"/>
            <a:endParaRPr lang="pt-BR" sz="1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341" y="2846097"/>
            <a:ext cx="828675" cy="285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2057842" y="4826737"/>
            <a:ext cx="1900236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Verifique se escolheu  o arquivo correto e clique em </a:t>
            </a:r>
          </a:p>
          <a:p>
            <a:pPr algn="ctr"/>
            <a:endParaRPr lang="pt-BR" sz="1400" dirty="0"/>
          </a:p>
          <a:p>
            <a:pPr algn="ctr"/>
            <a:endParaRPr lang="pt-BR" sz="1400" dirty="0"/>
          </a:p>
          <a:p>
            <a:pPr algn="ctr"/>
            <a:endParaRPr lang="pt-BR" sz="1400" dirty="0"/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622" y="5639843"/>
            <a:ext cx="828675" cy="285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3678" y="716477"/>
            <a:ext cx="5424487" cy="3008950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2478" y="3601108"/>
            <a:ext cx="5980175" cy="2274151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  <p:sp>
        <p:nvSpPr>
          <p:cNvPr id="16" name="Seta para baixo 15"/>
          <p:cNvSpPr/>
          <p:nvPr/>
        </p:nvSpPr>
        <p:spPr>
          <a:xfrm rot="16200000">
            <a:off x="4207205" y="5239985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2240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14</a:t>
            </a:fld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595" y="1233934"/>
            <a:ext cx="8336206" cy="3900041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  <p:sp>
        <p:nvSpPr>
          <p:cNvPr id="10" name="Seta para baixo 9"/>
          <p:cNvSpPr/>
          <p:nvPr/>
        </p:nvSpPr>
        <p:spPr>
          <a:xfrm rot="16200000">
            <a:off x="5274684" y="3528435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1565257" y="3183954"/>
            <a:ext cx="3390229" cy="11695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Nesta fase, você vai incluir a </a:t>
            </a:r>
            <a:r>
              <a:rPr lang="pt-BR" sz="1400" b="1" dirty="0">
                <a:solidFill>
                  <a:srgbClr val="C00000"/>
                </a:solidFill>
              </a:rPr>
              <a:t>Carta de apresentação</a:t>
            </a:r>
            <a:r>
              <a:rPr lang="pt-BR" sz="1400" dirty="0"/>
              <a:t>. Para isso, clique em </a:t>
            </a:r>
          </a:p>
          <a:p>
            <a:pPr algn="ctr"/>
            <a:endParaRPr lang="pt-BR" sz="1400" dirty="0"/>
          </a:p>
          <a:p>
            <a:pPr algn="ctr"/>
            <a:endParaRPr lang="pt-BR" sz="1400" dirty="0"/>
          </a:p>
          <a:p>
            <a:pPr algn="ctr"/>
            <a:endParaRPr lang="pt-BR" sz="14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2646" y="3768729"/>
            <a:ext cx="1695450" cy="2762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2154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15</a:t>
            </a:fld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303038"/>
            <a:ext cx="7524750" cy="5019675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  <p:sp>
        <p:nvSpPr>
          <p:cNvPr id="10" name="Seta para baixo 9"/>
          <p:cNvSpPr/>
          <p:nvPr/>
        </p:nvSpPr>
        <p:spPr>
          <a:xfrm rot="16200000">
            <a:off x="3217340" y="3014085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769751" y="2666794"/>
            <a:ext cx="2733339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Deixe selecionada esta opção!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93526" y="5886244"/>
            <a:ext cx="2733339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Selecione </a:t>
            </a:r>
            <a:r>
              <a:rPr lang="pt-BR" sz="1400" b="1" dirty="0">
                <a:solidFill>
                  <a:srgbClr val="C00000"/>
                </a:solidFill>
              </a:rPr>
              <a:t>Outros</a:t>
            </a:r>
            <a:r>
              <a:rPr lang="pt-BR" sz="1400" dirty="0"/>
              <a:t> e ...</a:t>
            </a:r>
          </a:p>
        </p:txBody>
      </p:sp>
      <p:sp>
        <p:nvSpPr>
          <p:cNvPr id="9" name="Seta para baixo 8"/>
          <p:cNvSpPr/>
          <p:nvPr/>
        </p:nvSpPr>
        <p:spPr>
          <a:xfrm rot="16200000">
            <a:off x="3365226" y="5844498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0063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16</a:t>
            </a:fld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325" y="1399277"/>
            <a:ext cx="5710237" cy="3984894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  <p:sp>
        <p:nvSpPr>
          <p:cNvPr id="11" name="CaixaDeTexto 10"/>
          <p:cNvSpPr txBox="1"/>
          <p:nvPr/>
        </p:nvSpPr>
        <p:spPr>
          <a:xfrm>
            <a:off x="5030893" y="3796344"/>
            <a:ext cx="1900236" cy="10310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Clique em</a:t>
            </a:r>
          </a:p>
          <a:p>
            <a:pPr algn="ctr"/>
            <a:endParaRPr lang="pt-BR" sz="1400" dirty="0"/>
          </a:p>
          <a:p>
            <a:pPr algn="ctr">
              <a:spcBef>
                <a:spcPts val="600"/>
              </a:spcBef>
            </a:pPr>
            <a:r>
              <a:rPr lang="pt-BR" sz="1400" dirty="0"/>
              <a:t>Para selecionar a </a:t>
            </a:r>
            <a:r>
              <a:rPr lang="pt-BR" sz="1400" b="1" dirty="0"/>
              <a:t>Carta de Apresentação  </a:t>
            </a:r>
            <a:endParaRPr lang="pt-BR" sz="1400" b="1" dirty="0">
              <a:solidFill>
                <a:srgbClr val="C00000"/>
              </a:solidFill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3799" y="4045170"/>
            <a:ext cx="1114425" cy="266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Seta para baixo 12"/>
          <p:cNvSpPr/>
          <p:nvPr/>
        </p:nvSpPr>
        <p:spPr>
          <a:xfrm rot="16200000">
            <a:off x="6893033" y="3801948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8974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17</a:t>
            </a:fld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9615" y="904875"/>
            <a:ext cx="6432660" cy="5364626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  <p:sp>
        <p:nvSpPr>
          <p:cNvPr id="9" name="CaixaDeTexto 8"/>
          <p:cNvSpPr txBox="1"/>
          <p:nvPr/>
        </p:nvSpPr>
        <p:spPr>
          <a:xfrm>
            <a:off x="762002" y="4884506"/>
            <a:ext cx="1900236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Depois de selecionada a Carta, aparecerá esta tela. Clique em </a:t>
            </a:r>
          </a:p>
          <a:p>
            <a:pPr algn="ctr"/>
            <a:endParaRPr lang="pt-BR" sz="1400" dirty="0"/>
          </a:p>
          <a:p>
            <a:pPr algn="ctr"/>
            <a:endParaRPr lang="pt-BR" sz="1400" dirty="0"/>
          </a:p>
          <a:p>
            <a:pPr algn="ctr"/>
            <a:endParaRPr lang="pt-BR" sz="1400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782" y="5697612"/>
            <a:ext cx="828675" cy="285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Seta para baixo 13"/>
          <p:cNvSpPr/>
          <p:nvPr/>
        </p:nvSpPr>
        <p:spPr>
          <a:xfrm rot="16200000">
            <a:off x="3120177" y="5721076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876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18</a:t>
            </a:fld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466727" y="3836073"/>
            <a:ext cx="1900236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Novamente aparece a tela de Conclusão. Se não houver nenhum outro documento a ser inserido, clique em</a:t>
            </a:r>
          </a:p>
          <a:p>
            <a:pPr algn="ctr"/>
            <a:endParaRPr lang="pt-BR" sz="1400" dirty="0"/>
          </a:p>
          <a:p>
            <a:pPr algn="ctr"/>
            <a:endParaRPr lang="pt-BR" sz="1400" dirty="0"/>
          </a:p>
          <a:p>
            <a:pPr algn="ctr"/>
            <a:endParaRPr lang="pt-BR" sz="1400" dirty="0"/>
          </a:p>
        </p:txBody>
      </p:sp>
      <p:sp>
        <p:nvSpPr>
          <p:cNvPr id="14" name="Seta para baixo 13"/>
          <p:cNvSpPr/>
          <p:nvPr/>
        </p:nvSpPr>
        <p:spPr>
          <a:xfrm rot="16200000">
            <a:off x="2668467" y="5016681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1470" y="1751914"/>
            <a:ext cx="8336206" cy="3900041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  <p:sp>
        <p:nvSpPr>
          <p:cNvPr id="8" name="CaixaDeTexto 7"/>
          <p:cNvSpPr txBox="1"/>
          <p:nvPr/>
        </p:nvSpPr>
        <p:spPr>
          <a:xfrm>
            <a:off x="279922" y="1090195"/>
            <a:ext cx="4606403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Para inserir a cópia de </a:t>
            </a:r>
            <a:r>
              <a:rPr lang="pt-BR" sz="1600" b="1" dirty="0">
                <a:solidFill>
                  <a:srgbClr val="0070C0"/>
                </a:solidFill>
              </a:rPr>
              <a:t>Parecer de Comitê de Ética </a:t>
            </a:r>
            <a:r>
              <a:rPr lang="pt-BR" sz="1600" dirty="0"/>
              <a:t>e o </a:t>
            </a:r>
            <a:r>
              <a:rPr lang="pt-BR" sz="1600" b="1" dirty="0">
                <a:solidFill>
                  <a:srgbClr val="0070C0"/>
                </a:solidFill>
              </a:rPr>
              <a:t>Relatório de identificação de plágio </a:t>
            </a:r>
            <a:r>
              <a:rPr lang="pt-BR" sz="1600" dirty="0"/>
              <a:t>também use a opção </a:t>
            </a:r>
            <a:r>
              <a:rPr lang="pt-BR" sz="1600" b="1" dirty="0"/>
              <a:t>Outros</a:t>
            </a:r>
            <a:r>
              <a:rPr lang="pt-BR" sz="1600" dirty="0"/>
              <a:t>; para outros documentos, se houver opções compatíveis, use-as. Mas lembre-se de só concluir o envio de arquivos quando todos houverem sido incluídos.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370" y="5080454"/>
            <a:ext cx="742950" cy="285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20762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19</a:t>
            </a:fld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1833828" y="1067473"/>
            <a:ext cx="1900236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O sistema mostra os arquivos inseridos.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058" y="2203979"/>
            <a:ext cx="10078676" cy="3087687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  <p:sp>
        <p:nvSpPr>
          <p:cNvPr id="14" name="Seta para baixo 13"/>
          <p:cNvSpPr/>
          <p:nvPr/>
        </p:nvSpPr>
        <p:spPr>
          <a:xfrm>
            <a:off x="2660000" y="1663881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759763" y="5441001"/>
            <a:ext cx="2584569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Se estiver tudo certo, clique em</a:t>
            </a:r>
          </a:p>
          <a:p>
            <a:pPr algn="ctr"/>
            <a:endParaRPr lang="pt-BR" sz="1400" dirty="0"/>
          </a:p>
          <a:p>
            <a:pPr algn="ctr"/>
            <a:endParaRPr lang="pt-BR" sz="1400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3650" y="5738633"/>
            <a:ext cx="1276350" cy="285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Seta para baixo 11"/>
          <p:cNvSpPr/>
          <p:nvPr/>
        </p:nvSpPr>
        <p:spPr>
          <a:xfrm rot="10800000">
            <a:off x="2088500" y="4775437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4002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t>2</a:t>
            </a:fld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769512" y="2291637"/>
            <a:ext cx="1003040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Neste tutorial, você vai ver como:</a:t>
            </a:r>
          </a:p>
          <a:p>
            <a:pPr marL="1076325" indent="-342900"/>
            <a:endParaRPr lang="pt-BR" dirty="0"/>
          </a:p>
          <a:p>
            <a:pPr marL="1076325" indent="-342900">
              <a:buFont typeface="Wingdings" panose="05000000000000000000" pitchFamily="2" charset="2"/>
              <a:buChar char="ü"/>
            </a:pPr>
            <a:r>
              <a:rPr lang="pt-BR" dirty="0"/>
              <a:t>Submeter um artigo à Revista de APS</a:t>
            </a:r>
          </a:p>
          <a:p>
            <a:pPr marL="1076325" indent="-342900">
              <a:buFont typeface="Wingdings" panose="05000000000000000000" pitchFamily="2" charset="2"/>
              <a:buChar char="ü"/>
            </a:pPr>
            <a:r>
              <a:rPr lang="pt-BR" dirty="0"/>
              <a:t>Conferir a lista de checagem</a:t>
            </a:r>
          </a:p>
          <a:p>
            <a:pPr marL="1076325" indent="-342900">
              <a:buFont typeface="Wingdings" panose="05000000000000000000" pitchFamily="2" charset="2"/>
              <a:buChar char="ü"/>
            </a:pPr>
            <a:r>
              <a:rPr lang="pt-BR" dirty="0"/>
              <a:t>Inserir o documento original (manuscrito)</a:t>
            </a:r>
          </a:p>
          <a:p>
            <a:pPr marL="1076325" indent="-342900">
              <a:buFont typeface="Wingdings" panose="05000000000000000000" pitchFamily="2" charset="2"/>
              <a:buChar char="ü"/>
            </a:pPr>
            <a:r>
              <a:rPr lang="pt-BR" dirty="0"/>
              <a:t>Inserir a Carta de Apresentação</a:t>
            </a:r>
          </a:p>
          <a:p>
            <a:pPr marL="1076325" indent="-342900">
              <a:buFont typeface="Wingdings" panose="05000000000000000000" pitchFamily="2" charset="2"/>
              <a:buChar char="ü"/>
            </a:pPr>
            <a:r>
              <a:rPr lang="pt-BR" dirty="0"/>
              <a:t>Inserir cópia de Parecer de CEP</a:t>
            </a:r>
          </a:p>
          <a:p>
            <a:pPr marL="1076325" indent="-342900">
              <a:buFont typeface="Wingdings" panose="05000000000000000000" pitchFamily="2" charset="2"/>
              <a:buChar char="ü"/>
            </a:pPr>
            <a:r>
              <a:rPr lang="pt-BR" dirty="0"/>
              <a:t>Inserir relatório gerado por </a:t>
            </a:r>
            <a:r>
              <a:rPr lang="pt-BR" i="1" dirty="0"/>
              <a:t>software</a:t>
            </a:r>
            <a:r>
              <a:rPr lang="pt-BR" dirty="0"/>
              <a:t> antiplágio</a:t>
            </a:r>
          </a:p>
          <a:p>
            <a:pPr marL="1076325" indent="-342900">
              <a:buFont typeface="Wingdings" panose="05000000000000000000" pitchFamily="2" charset="2"/>
              <a:buChar char="ü"/>
            </a:pPr>
            <a:r>
              <a:rPr lang="pt-BR" dirty="0"/>
              <a:t>Inserir e editar autores e coautores</a:t>
            </a:r>
          </a:p>
          <a:p>
            <a:pPr marL="1076325" indent="-342900">
              <a:buFont typeface="Wingdings" panose="05000000000000000000" pitchFamily="2" charset="2"/>
              <a:buChar char="ü"/>
            </a:pPr>
            <a:r>
              <a:rPr lang="pt-BR" dirty="0"/>
              <a:t>Finalizar a submissão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74543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20</a:t>
            </a:fld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785758"/>
            <a:ext cx="8504249" cy="3952875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  <p:sp>
        <p:nvSpPr>
          <p:cNvPr id="10" name="CaixaDeTexto 9"/>
          <p:cNvSpPr txBox="1"/>
          <p:nvPr/>
        </p:nvSpPr>
        <p:spPr>
          <a:xfrm>
            <a:off x="83488" y="4050351"/>
            <a:ext cx="6145862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rgbClr val="C00000"/>
                </a:solidFill>
              </a:rPr>
              <a:t>Atenção!</a:t>
            </a:r>
          </a:p>
          <a:p>
            <a:pPr algn="ctr"/>
            <a:endParaRPr lang="pt-BR" sz="1400" b="1" dirty="0">
              <a:solidFill>
                <a:srgbClr val="C00000"/>
              </a:solidFill>
            </a:endParaRPr>
          </a:p>
          <a:p>
            <a:pPr marL="714375" indent="-285750">
              <a:buFont typeface="Arial" panose="020B0604020202020204" pitchFamily="34" charset="0"/>
              <a:buChar char="•"/>
            </a:pPr>
            <a:r>
              <a:rPr lang="pt-BR" sz="1600" b="1" dirty="0"/>
              <a:t>Título</a:t>
            </a:r>
            <a:r>
              <a:rPr lang="pt-BR" sz="1600" dirty="0"/>
              <a:t> e </a:t>
            </a:r>
            <a:r>
              <a:rPr lang="pt-BR" sz="1600" b="1" dirty="0"/>
              <a:t>Resumo</a:t>
            </a:r>
            <a:r>
              <a:rPr lang="pt-BR" sz="1600" dirty="0"/>
              <a:t> são obrigatórios</a:t>
            </a:r>
          </a:p>
          <a:p>
            <a:pPr marL="714375" indent="-285750">
              <a:buFont typeface="Arial" panose="020B0604020202020204" pitchFamily="34" charset="0"/>
              <a:buChar char="•"/>
            </a:pPr>
            <a:r>
              <a:rPr lang="pt-BR" sz="1600" dirty="0"/>
              <a:t>Se o título começar com um artigo definido ou indefinido, ele deverá ser inserido no campo </a:t>
            </a:r>
            <a:r>
              <a:rPr lang="pt-BR" sz="1600" b="1" dirty="0"/>
              <a:t>Prefixo</a:t>
            </a:r>
          </a:p>
          <a:p>
            <a:pPr algn="ctr"/>
            <a:endParaRPr lang="pt-BR" sz="14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833828" y="1067473"/>
            <a:ext cx="1900236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Chegamos à primeira fase da Etapa 3 (</a:t>
            </a:r>
            <a:r>
              <a:rPr lang="pt-BR" sz="1400" b="1" dirty="0">
                <a:solidFill>
                  <a:srgbClr val="C00000"/>
                </a:solidFill>
              </a:rPr>
              <a:t>Inserir metadados</a:t>
            </a:r>
            <a:r>
              <a:rPr lang="pt-BR" sz="1400" dirty="0"/>
              <a:t>)!</a:t>
            </a:r>
          </a:p>
        </p:txBody>
      </p:sp>
    </p:spTree>
    <p:extLst>
      <p:ext uri="{BB962C8B-B14F-4D97-AF65-F5344CB8AC3E}">
        <p14:creationId xmlns:p14="http://schemas.microsoft.com/office/powerpoint/2010/main" val="25362346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21</a:t>
            </a:fld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1833827" y="1067473"/>
            <a:ext cx="2195247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Rolando a tela, veem-se vários campos obrigatórios (com asterisco em vermelho)</a:t>
            </a:r>
          </a:p>
        </p:txBody>
      </p:sp>
      <p:sp>
        <p:nvSpPr>
          <p:cNvPr id="14" name="Seta para baixo 13"/>
          <p:cNvSpPr/>
          <p:nvPr/>
        </p:nvSpPr>
        <p:spPr>
          <a:xfrm rot="16200000">
            <a:off x="5449562" y="4821330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297799" y="3640722"/>
            <a:ext cx="4943475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rgbClr val="C00000"/>
                </a:solidFill>
              </a:rPr>
              <a:t>Atenção!</a:t>
            </a:r>
          </a:p>
          <a:p>
            <a:pPr algn="ctr"/>
            <a:endParaRPr lang="pt-BR" sz="1400" b="1" dirty="0">
              <a:solidFill>
                <a:srgbClr val="C00000"/>
              </a:solidFill>
            </a:endParaRPr>
          </a:p>
          <a:p>
            <a:pPr algn="ctr"/>
            <a:r>
              <a:rPr lang="pt-BR" sz="1400" dirty="0"/>
              <a:t>Palavras-chave – mínimo de três (3) e máximo de cinco (5) – , ou descritores do conteúdo do trabalho,  devem ser apresentadas em português </a:t>
            </a:r>
            <a:r>
              <a:rPr lang="pt-BR" sz="1400" b="1" dirty="0"/>
              <a:t>de acordo com o </a:t>
            </a:r>
            <a:r>
              <a:rPr lang="pt-BR" sz="1400" b="1" dirty="0" err="1"/>
              <a:t>DeCS</a:t>
            </a:r>
            <a:r>
              <a:rPr lang="pt-BR" sz="1400" dirty="0"/>
              <a:t> – Descritores em Ciências da Saúde da BIREME- Centro Latino Americano e do Caribe de Informação em Ciências da Saúde – URL:&lt; </a:t>
            </a:r>
            <a:r>
              <a:rPr lang="pt-BR" sz="1400" b="1" u="sng" dirty="0">
                <a:hlinkClick r:id="rId2"/>
              </a:rPr>
              <a:t>https://decs.bvsalud.org/</a:t>
            </a:r>
            <a:r>
              <a:rPr lang="pt-BR" sz="1400" dirty="0"/>
              <a:t>&gt;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350" y="717949"/>
            <a:ext cx="3850409" cy="5524500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74963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22</a:t>
            </a:fld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1443302" y="1705648"/>
            <a:ext cx="2195247" cy="13849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Preste a atenção nesta parte da Etapa 3. </a:t>
            </a:r>
            <a:r>
              <a:rPr lang="pt-BR" b="1" dirty="0">
                <a:solidFill>
                  <a:srgbClr val="0070C0"/>
                </a:solidFill>
              </a:rPr>
              <a:t>Todos os autores</a:t>
            </a:r>
            <a:r>
              <a:rPr lang="pt-BR" dirty="0">
                <a:solidFill>
                  <a:srgbClr val="0070C0"/>
                </a:solidFill>
              </a:rPr>
              <a:t> </a:t>
            </a:r>
            <a:r>
              <a:rPr lang="pt-BR" sz="1600" dirty="0"/>
              <a:t>devem ser inseridos no ato da submissão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62" y="3481387"/>
            <a:ext cx="11115675" cy="1990725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  <p:sp>
        <p:nvSpPr>
          <p:cNvPr id="8" name="CaixaDeTexto 7"/>
          <p:cNvSpPr txBox="1"/>
          <p:nvPr/>
        </p:nvSpPr>
        <p:spPr>
          <a:xfrm>
            <a:off x="9291902" y="2039571"/>
            <a:ext cx="2195247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Clique aqui para incluir os outros autores, um por vez.</a:t>
            </a:r>
          </a:p>
        </p:txBody>
      </p:sp>
      <p:sp>
        <p:nvSpPr>
          <p:cNvPr id="14" name="Seta para baixo 13"/>
          <p:cNvSpPr/>
          <p:nvPr/>
        </p:nvSpPr>
        <p:spPr>
          <a:xfrm>
            <a:off x="10259686" y="2973344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4943475" y="4638675"/>
            <a:ext cx="1724025" cy="257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51019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23</a:t>
            </a:fld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211" y="682625"/>
            <a:ext cx="7458075" cy="6038850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  <p:sp>
        <p:nvSpPr>
          <p:cNvPr id="9" name="CaixaDeTexto 8"/>
          <p:cNvSpPr txBox="1"/>
          <p:nvPr/>
        </p:nvSpPr>
        <p:spPr>
          <a:xfrm>
            <a:off x="2757752" y="0"/>
            <a:ext cx="4385998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Lembre-se de que apenas o último sobrenome deve constar no campo </a:t>
            </a:r>
            <a:r>
              <a:rPr lang="pt-BR" sz="1600" b="1" dirty="0"/>
              <a:t>Sobrenome</a:t>
            </a:r>
            <a:r>
              <a:rPr lang="pt-BR" sz="1600" dirty="0"/>
              <a:t>. </a:t>
            </a:r>
          </a:p>
          <a:p>
            <a:pPr algn="ctr"/>
            <a:r>
              <a:rPr lang="pt-BR" sz="1600" dirty="0"/>
              <a:t>Indicador de parentesco também fica junto ao último sobrenome. Ex.: Souza Filho; Oliveira Neto etc. 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7591425" y="2574147"/>
            <a:ext cx="3103079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FF0000"/>
                </a:solidFill>
              </a:rPr>
              <a:t>IMPORTANTE</a:t>
            </a:r>
            <a:r>
              <a:rPr lang="pt-BR" sz="1600" dirty="0"/>
              <a:t>: não preencha este campo!</a:t>
            </a:r>
          </a:p>
        </p:txBody>
      </p:sp>
      <p:sp>
        <p:nvSpPr>
          <p:cNvPr id="14" name="Seta para baixo 13"/>
          <p:cNvSpPr/>
          <p:nvPr/>
        </p:nvSpPr>
        <p:spPr>
          <a:xfrm rot="5400000">
            <a:off x="6857999" y="2530038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53140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24</a:t>
            </a:fld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7867992" y="1646219"/>
            <a:ext cx="3635272" cy="30469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DEIXE </a:t>
            </a:r>
            <a:r>
              <a:rPr lang="pt-BR" sz="2400" dirty="0"/>
              <a:t>estes campos em branco. Caso o artigo seja aceito para publicação, eles serão preenchidos pela Equipe de Editoração com base em informações que serão extraídas de seu CV Lattes atualizado.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3BAD4825-FF5A-4D46-B326-845FF025D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15" y="1822288"/>
            <a:ext cx="7336362" cy="33301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Seta para baixo 10"/>
          <p:cNvSpPr/>
          <p:nvPr/>
        </p:nvSpPr>
        <p:spPr>
          <a:xfrm rot="5400000">
            <a:off x="7056935" y="3661176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baixo 13"/>
          <p:cNvSpPr/>
          <p:nvPr/>
        </p:nvSpPr>
        <p:spPr>
          <a:xfrm rot="5400000">
            <a:off x="7104532" y="1758515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04327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25</a:t>
            </a:fld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77" y="1104900"/>
            <a:ext cx="7219950" cy="4810125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  <p:sp>
        <p:nvSpPr>
          <p:cNvPr id="8" name="CaixaDeTexto 7"/>
          <p:cNvSpPr txBox="1"/>
          <p:nvPr/>
        </p:nvSpPr>
        <p:spPr>
          <a:xfrm>
            <a:off x="5181601" y="1552049"/>
            <a:ext cx="342900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Deixe marcadas estas duas caixas de seleção.</a:t>
            </a:r>
          </a:p>
        </p:txBody>
      </p:sp>
      <p:sp>
        <p:nvSpPr>
          <p:cNvPr id="14" name="Seta para baixo 13"/>
          <p:cNvSpPr/>
          <p:nvPr/>
        </p:nvSpPr>
        <p:spPr>
          <a:xfrm rot="5400000">
            <a:off x="4196803" y="1501551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213488" y="1498050"/>
            <a:ext cx="1014414" cy="2923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236477" y="2475974"/>
            <a:ext cx="3506847" cy="2923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5800991" y="3661811"/>
            <a:ext cx="3752584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Não se esqueça de solicitar a autorização ORCID de todos os autores.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2241277" y="5150218"/>
            <a:ext cx="3429000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Clique em </a:t>
            </a:r>
          </a:p>
          <a:p>
            <a:pPr algn="ctr"/>
            <a:endParaRPr lang="pt-BR" sz="1600" dirty="0"/>
          </a:p>
          <a:p>
            <a:pPr algn="ctr"/>
            <a:endParaRPr lang="pt-BR" sz="1600" dirty="0"/>
          </a:p>
          <a:p>
            <a:pPr algn="ctr"/>
            <a:r>
              <a:rPr lang="pt-BR" sz="1600" dirty="0"/>
              <a:t>e repita o processo para todos os coautores.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213488" y="3002641"/>
            <a:ext cx="4968113" cy="13407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baixo 10"/>
          <p:cNvSpPr/>
          <p:nvPr/>
        </p:nvSpPr>
        <p:spPr>
          <a:xfrm rot="5400000">
            <a:off x="4953000" y="3598038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877" y="5549113"/>
            <a:ext cx="685800" cy="304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Seta para baixo 15"/>
          <p:cNvSpPr/>
          <p:nvPr/>
        </p:nvSpPr>
        <p:spPr>
          <a:xfrm rot="5400000">
            <a:off x="1440623" y="5396892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38233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26</a:t>
            </a:fld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427" y="2118166"/>
            <a:ext cx="4648200" cy="2638425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  <p:sp>
        <p:nvSpPr>
          <p:cNvPr id="14" name="Seta para baixo 13"/>
          <p:cNvSpPr/>
          <p:nvPr/>
        </p:nvSpPr>
        <p:spPr>
          <a:xfrm rot="16200000">
            <a:off x="708302" y="3092066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8134" y="974615"/>
            <a:ext cx="4854066" cy="5505450"/>
          </a:xfrm>
          <a:prstGeom prst="rect">
            <a:avLst/>
          </a:prstGeom>
        </p:spPr>
      </p:pic>
      <p:sp>
        <p:nvSpPr>
          <p:cNvPr id="11" name="Seta para baixo 10"/>
          <p:cNvSpPr/>
          <p:nvPr/>
        </p:nvSpPr>
        <p:spPr>
          <a:xfrm rot="16200000">
            <a:off x="4440999" y="2892155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8505826" y="3235041"/>
            <a:ext cx="342900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Preencha os campos que estiverem sem informações e ...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8259466" y="4545280"/>
            <a:ext cx="3752584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Não se esqueça de solicitar a autorização ORCID. O ORCID é por submissão, não importando se você já o houver cadastrado no sistema. Marque essa opção para que o sistema envie </a:t>
            </a:r>
            <a:r>
              <a:rPr lang="pt-BR" sz="1600" i="1" dirty="0"/>
              <a:t>e-mail</a:t>
            </a:r>
            <a:r>
              <a:rPr lang="pt-BR" sz="1600" dirty="0"/>
              <a:t> com um </a:t>
            </a:r>
            <a:r>
              <a:rPr lang="pt-BR" sz="1600" i="1" dirty="0"/>
              <a:t>link</a:t>
            </a:r>
            <a:r>
              <a:rPr lang="pt-BR" sz="1600" dirty="0"/>
              <a:t> por meio do qual essa associação será feita.</a:t>
            </a:r>
          </a:p>
        </p:txBody>
      </p:sp>
      <p:sp>
        <p:nvSpPr>
          <p:cNvPr id="16" name="Seta para baixo 15"/>
          <p:cNvSpPr/>
          <p:nvPr/>
        </p:nvSpPr>
        <p:spPr>
          <a:xfrm rot="5400000">
            <a:off x="7624192" y="4851932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/>
          <p:cNvSpPr txBox="1"/>
          <p:nvPr/>
        </p:nvSpPr>
        <p:spPr>
          <a:xfrm>
            <a:off x="2624901" y="5827433"/>
            <a:ext cx="1524000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Clique em </a:t>
            </a:r>
          </a:p>
          <a:p>
            <a:pPr algn="ctr"/>
            <a:endParaRPr lang="pt-BR" sz="1600" dirty="0"/>
          </a:p>
          <a:p>
            <a:pPr algn="ctr"/>
            <a:endParaRPr lang="pt-BR" sz="1600" dirty="0"/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284" y="6173851"/>
            <a:ext cx="685800" cy="304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Seta para baixo 20"/>
          <p:cNvSpPr/>
          <p:nvPr/>
        </p:nvSpPr>
        <p:spPr>
          <a:xfrm rot="16200000">
            <a:off x="4440999" y="5976728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292827" y="548506"/>
            <a:ext cx="2209799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Na lista de coautores, clique na setinha azul para </a:t>
            </a:r>
            <a:r>
              <a:rPr lang="pt-BR" sz="1600" b="1" dirty="0"/>
              <a:t>editar o seu próprio perfil de autor</a:t>
            </a:r>
            <a:r>
              <a:rPr lang="pt-BR" sz="1600" dirty="0"/>
              <a:t> na submissão. Depois, clique em </a:t>
            </a:r>
            <a:r>
              <a:rPr lang="pt-BR" sz="1600" b="1" dirty="0"/>
              <a:t>Editar</a:t>
            </a:r>
            <a:r>
              <a:rPr lang="pt-BR" sz="1600" dirty="0"/>
              <a:t>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7DD6FB9-E945-4CB1-8BF5-E6F1960E7A35}"/>
              </a:ext>
            </a:extLst>
          </p:cNvPr>
          <p:cNvSpPr/>
          <p:nvPr/>
        </p:nvSpPr>
        <p:spPr>
          <a:xfrm>
            <a:off x="5338627" y="1971923"/>
            <a:ext cx="4437707" cy="1021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0B2FC52A-9355-495D-AC1A-01C755E970E4}"/>
              </a:ext>
            </a:extLst>
          </p:cNvPr>
          <p:cNvSpPr/>
          <p:nvPr/>
        </p:nvSpPr>
        <p:spPr>
          <a:xfrm>
            <a:off x="5267272" y="1054359"/>
            <a:ext cx="1851983" cy="1119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04309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27</a:t>
            </a:fld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909" y="848374"/>
            <a:ext cx="4424627" cy="2689765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  <p:sp>
        <p:nvSpPr>
          <p:cNvPr id="15" name="CaixaDeTexto 14"/>
          <p:cNvSpPr txBox="1"/>
          <p:nvPr/>
        </p:nvSpPr>
        <p:spPr>
          <a:xfrm>
            <a:off x="237741" y="1454094"/>
            <a:ext cx="2584569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Terminadas as alterações e inserções de dados, clique em</a:t>
            </a:r>
          </a:p>
          <a:p>
            <a:pPr algn="ctr"/>
            <a:endParaRPr lang="pt-BR" sz="1400" dirty="0"/>
          </a:p>
          <a:p>
            <a:pPr algn="ctr"/>
            <a:endParaRPr lang="pt-BR" sz="1400" dirty="0"/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740" y="2027126"/>
            <a:ext cx="1276350" cy="285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Seta para baixo 22"/>
          <p:cNvSpPr/>
          <p:nvPr/>
        </p:nvSpPr>
        <p:spPr>
          <a:xfrm rot="16200000">
            <a:off x="2187036" y="2621088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pt-BR" dirty="0"/>
              <a:t>1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8481" y="2690179"/>
            <a:ext cx="7833617" cy="1606027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  <p:sp>
        <p:nvSpPr>
          <p:cNvPr id="24" name="CaixaDeTexto 23"/>
          <p:cNvSpPr txBox="1"/>
          <p:nvPr/>
        </p:nvSpPr>
        <p:spPr>
          <a:xfrm>
            <a:off x="6636719" y="3673999"/>
            <a:ext cx="1451811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Clique em </a:t>
            </a:r>
          </a:p>
          <a:p>
            <a:pPr algn="ctr"/>
            <a:endParaRPr lang="pt-BR" sz="1400" dirty="0"/>
          </a:p>
          <a:p>
            <a:pPr algn="ctr"/>
            <a:endParaRPr lang="pt-BR" sz="1400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0247" y="3968135"/>
            <a:ext cx="720845" cy="150392"/>
          </a:xfrm>
          <a:prstGeom prst="rect">
            <a:avLst/>
          </a:prstGeom>
          <a:effectLst>
            <a:outerShdw blurRad="50800" dist="381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  <p:sp>
        <p:nvSpPr>
          <p:cNvPr id="3" name="Seta para baixo 22">
            <a:extLst>
              <a:ext uri="{FF2B5EF4-FFF2-40B4-BE49-F238E27FC236}">
                <a16:creationId xmlns:a16="http://schemas.microsoft.com/office/drawing/2014/main" id="{8F5475CE-4611-50C7-C15F-EA4869F26948}"/>
              </a:ext>
            </a:extLst>
          </p:cNvPr>
          <p:cNvSpPr/>
          <p:nvPr/>
        </p:nvSpPr>
        <p:spPr>
          <a:xfrm rot="5400000">
            <a:off x="5872191" y="3686226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dirty="0"/>
              <a:t>2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2FEC519-51A3-BF44-0D72-5BAE825480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4909" y="4508066"/>
            <a:ext cx="4231810" cy="1964769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AE3C4ADA-4C70-3ED7-3BD7-2014B6B0E8BF}"/>
              </a:ext>
            </a:extLst>
          </p:cNvPr>
          <p:cNvSpPr txBox="1"/>
          <p:nvPr/>
        </p:nvSpPr>
        <p:spPr>
          <a:xfrm>
            <a:off x="3921869" y="5545679"/>
            <a:ext cx="2584569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Clique em </a:t>
            </a:r>
          </a:p>
          <a:p>
            <a:pPr algn="ctr"/>
            <a:endParaRPr lang="pt-BR" sz="1400" dirty="0"/>
          </a:p>
          <a:p>
            <a:pPr algn="ctr"/>
            <a:endParaRPr lang="pt-BR" sz="1400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4408538-7387-789C-7809-2DEF996824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6028" y="5867386"/>
            <a:ext cx="476250" cy="3238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Seta para baixo 22">
            <a:extLst>
              <a:ext uri="{FF2B5EF4-FFF2-40B4-BE49-F238E27FC236}">
                <a16:creationId xmlns:a16="http://schemas.microsoft.com/office/drawing/2014/main" id="{895CBDAB-16FD-BE32-19DF-CD1EA2D25ACC}"/>
              </a:ext>
            </a:extLst>
          </p:cNvPr>
          <p:cNvSpPr/>
          <p:nvPr/>
        </p:nvSpPr>
        <p:spPr>
          <a:xfrm rot="16200000">
            <a:off x="1769635" y="5250332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pt-BR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036117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28</a:t>
            </a:fld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444D0B7-B653-2F89-9040-2F7916D98602}"/>
              </a:ext>
            </a:extLst>
          </p:cNvPr>
          <p:cNvSpPr txBox="1"/>
          <p:nvPr/>
        </p:nvSpPr>
        <p:spPr>
          <a:xfrm>
            <a:off x="1746313" y="891561"/>
            <a:ext cx="9308148" cy="56784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b="1" dirty="0">
                <a:solidFill>
                  <a:srgbClr val="FF0000"/>
                </a:solidFill>
              </a:rPr>
              <a:t>Tramitação das submissões </a:t>
            </a:r>
          </a:p>
          <a:p>
            <a:pPr algn="just">
              <a:spcAft>
                <a:spcPts val="1200"/>
              </a:spcAft>
            </a:pPr>
            <a:r>
              <a:rPr lang="pt-BR" sz="1700" dirty="0"/>
              <a:t>Os manuscritos recebidos são protocolados pelo OJS 3 (Open </a:t>
            </a:r>
            <a:r>
              <a:rPr lang="pt-BR" sz="1700" dirty="0" err="1"/>
              <a:t>Journal</a:t>
            </a:r>
            <a:r>
              <a:rPr lang="pt-BR" sz="1700" dirty="0"/>
              <a:t> systems), ficando na fila de submissões com o </a:t>
            </a:r>
            <a:r>
              <a:rPr lang="pt-BR" sz="1700" i="1" dirty="0"/>
              <a:t>status</a:t>
            </a:r>
            <a:r>
              <a:rPr lang="pt-BR" sz="1700" dirty="0"/>
              <a:t> "</a:t>
            </a:r>
            <a:r>
              <a:rPr lang="pt-BR" sz="1700" b="1" dirty="0"/>
              <a:t>Submissão</a:t>
            </a:r>
            <a:r>
              <a:rPr lang="pt-BR" sz="1700" dirty="0"/>
              <a:t>". A Secretaria faz uma análise preliminar da submissão (</a:t>
            </a:r>
            <a:r>
              <a:rPr lang="pt-BR" sz="1700" b="1" dirty="0"/>
              <a:t>primeira etapa de pré-avaliação</a:t>
            </a:r>
            <a:r>
              <a:rPr lang="pt-BR" sz="1700" dirty="0"/>
              <a:t>), verificando se todas as diretrizes foram cumpridas. Em caso afirmativo, a submissão é enviada ao </a:t>
            </a:r>
            <a:r>
              <a:rPr lang="pt-BR" sz="1700" b="1" dirty="0"/>
              <a:t>Conselho Editorial</a:t>
            </a:r>
            <a:r>
              <a:rPr lang="pt-BR" sz="1700" dirty="0"/>
              <a:t>, que avalia a adesão do artigo ao escopo da revista, entre outros aspectos (</a:t>
            </a:r>
            <a:r>
              <a:rPr lang="pt-BR" sz="1700" b="1" dirty="0"/>
              <a:t>segunda etapa de pré-avaliação</a:t>
            </a:r>
            <a:r>
              <a:rPr lang="pt-BR" sz="1700" dirty="0"/>
              <a:t>). Tendo a submissão passado pelas etapas iniciais, a editora-executiva faz a triagem, insere-se como editora e faz a solicitação de avaliação a </a:t>
            </a:r>
            <a:r>
              <a:rPr lang="pt-BR" sz="1700" b="1" dirty="0"/>
              <a:t>pareceristas voluntários </a:t>
            </a:r>
            <a:r>
              <a:rPr lang="pt-BR" sz="1700" dirty="0"/>
              <a:t>cadastrados na revista (</a:t>
            </a:r>
            <a:r>
              <a:rPr lang="pt-BR" sz="1700" b="1" dirty="0"/>
              <a:t>etapa de avaliação</a:t>
            </a:r>
            <a:r>
              <a:rPr lang="pt-BR" sz="1700" dirty="0"/>
              <a:t>). Todos os artigos são submetidos à avaliação de, no mínimo, </a:t>
            </a:r>
            <a:r>
              <a:rPr lang="pt-BR" sz="1700" b="1" dirty="0"/>
              <a:t>dois pareceristas</a:t>
            </a:r>
            <a:r>
              <a:rPr lang="pt-BR" sz="1700" dirty="0"/>
              <a:t>, em um processo duplo-cego. Os  pareceristas os analisam em relação aos seguintes aspectos: adequação do título ao conteúdo; estrutura da publicação; clareza e pertinência dos objetivos; metodologia; clareza das informações; citações e referências adequadas às normas técnicas adotadas pela revista e pertinência em relação à linha editorial da revista. Os avaliadores anexam seus pareceres no sistema, aceitando, recusando ou recomendando correções e/ou adequações necessárias. Nesses dois últimos casos, os artigos são devolvidos ao(s) autor(es) para ajustes e reenvio; e aos editores para novas avaliações. Em caso de recomendação de reformulação do artigo, o(s) autor(es) fazem as modificações solicitadas e anexam no sistema, junto ao artigo reformulado, uma carta ao editor, informando, ponto por ponto, as modificações feitas (</a:t>
            </a:r>
            <a:r>
              <a:rPr lang="pt-BR" sz="1700" b="1" dirty="0"/>
              <a:t>etapa de edição de texto</a:t>
            </a:r>
            <a:r>
              <a:rPr lang="pt-BR" sz="1700" dirty="0"/>
              <a:t>). Com o texto final estabelecido, os autores providenciam a </a:t>
            </a:r>
            <a:r>
              <a:rPr lang="pt-BR" sz="1700" b="1" dirty="0"/>
              <a:t>revisão textual</a:t>
            </a:r>
            <a:r>
              <a:rPr lang="pt-BR" sz="1700" dirty="0"/>
              <a:t> dos trechos em português e em línguas estrangeiras, anexando o texto revisado no sistema. Os artigos aprovados são diagramados e ficam disponíveis para publicação (</a:t>
            </a:r>
            <a:r>
              <a:rPr lang="pt-BR" sz="1700" b="1" dirty="0"/>
              <a:t>etapa de editoração</a:t>
            </a:r>
            <a:r>
              <a:rPr lang="pt-BR" sz="1700" dirty="0"/>
              <a:t>). </a:t>
            </a:r>
            <a:r>
              <a:rPr lang="pt-BR" sz="1700" b="1" dirty="0"/>
              <a:t>Não serão admitidos acréscimos ou modificações após a aprovação</a:t>
            </a:r>
            <a:r>
              <a:rPr lang="pt-BR" sz="17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87808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29</a:t>
            </a:fld>
            <a:endParaRPr lang="pt-BR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705623" y="5617686"/>
            <a:ext cx="7619640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Se persistirem dúvidas quanto ao processo de submissão de manuscritos, por favor, entre em contato com a Revista de APS pelo endereço de </a:t>
            </a:r>
            <a:r>
              <a:rPr lang="pt-BR" sz="1400" i="1" dirty="0"/>
              <a:t>e-mail  </a:t>
            </a:r>
          </a:p>
          <a:p>
            <a:pPr algn="ctr"/>
            <a:r>
              <a:rPr lang="pt-BR" sz="1400" b="1" dirty="0">
                <a:solidFill>
                  <a:schemeClr val="accent5">
                    <a:lumMod val="75000"/>
                  </a:schemeClr>
                </a:solidFill>
                <a:hlinkClick r:id="rId2"/>
              </a:rPr>
              <a:t>revista.aps@ufjf.br</a:t>
            </a:r>
            <a:endParaRPr lang="pt-BR" sz="1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2792229" y="6336268"/>
            <a:ext cx="78889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00" i="1" dirty="0"/>
              <a:t>Elaborado por Aloísio Marioni Abib - 2023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BA2B13F-3383-D2B8-C647-24AEBFD46B3C}"/>
              </a:ext>
            </a:extLst>
          </p:cNvPr>
          <p:cNvSpPr txBox="1"/>
          <p:nvPr/>
        </p:nvSpPr>
        <p:spPr>
          <a:xfrm>
            <a:off x="4390529" y="761846"/>
            <a:ext cx="7210583" cy="44012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pt-BR" sz="1400" b="0" i="0" dirty="0">
                <a:effectLst/>
                <a:latin typeface="Noto Sans" panose="020B0502040504020204" pitchFamily="34"/>
              </a:rPr>
              <a:t>A Revista de APS </a:t>
            </a:r>
            <a:r>
              <a:rPr lang="pt-BR" sz="1400" b="1" i="0" dirty="0">
                <a:effectLst/>
                <a:latin typeface="Noto Sans" panose="020B0502040504020204" pitchFamily="34"/>
              </a:rPr>
              <a:t>não cobra taxas dos autores</a:t>
            </a:r>
            <a:r>
              <a:rPr lang="pt-BR" sz="1400" b="0" i="0" dirty="0">
                <a:effectLst/>
                <a:latin typeface="Noto Sans" panose="020B0502040504020204" pitchFamily="34"/>
              </a:rPr>
              <a:t>, porém as </a:t>
            </a:r>
            <a:r>
              <a:rPr lang="pt-BR" sz="1400" b="1" i="0" dirty="0">
                <a:effectLst/>
                <a:latin typeface="Noto Sans" panose="020B0502040504020204" pitchFamily="34"/>
              </a:rPr>
              <a:t>revisões textuais </a:t>
            </a:r>
            <a:r>
              <a:rPr lang="pt-BR" sz="1400" b="0" i="0" dirty="0">
                <a:effectLst/>
                <a:latin typeface="Noto Sans" panose="020B0502040504020204" pitchFamily="34"/>
              </a:rPr>
              <a:t>de português e inglês (e espanhol, quando for o caso) e a </a:t>
            </a:r>
            <a:r>
              <a:rPr lang="pt-BR" sz="1400" b="1" i="0" dirty="0">
                <a:effectLst/>
                <a:latin typeface="Noto Sans" panose="020B0502040504020204" pitchFamily="34"/>
              </a:rPr>
              <a:t>normalização bibliográfica</a:t>
            </a:r>
            <a:r>
              <a:rPr lang="pt-BR" sz="1400" b="0" i="0" dirty="0">
                <a:effectLst/>
                <a:latin typeface="Noto Sans" panose="020B0502040504020204" pitchFamily="34"/>
              </a:rPr>
              <a:t> dos manuscritos </a:t>
            </a:r>
            <a:r>
              <a:rPr lang="pt-BR" sz="1400" b="1" i="0" u="sng" dirty="0">
                <a:effectLst/>
                <a:latin typeface="Noto Sans" panose="020B0502040504020204" pitchFamily="34"/>
              </a:rPr>
              <a:t>ACEITOS PARA PUBLICAÇÃO</a:t>
            </a:r>
            <a:r>
              <a:rPr lang="pt-BR" sz="1400" b="0" i="0" dirty="0">
                <a:effectLst/>
                <a:latin typeface="Noto Sans" panose="020B0502040504020204" pitchFamily="34"/>
              </a:rPr>
              <a:t> serão de responsabilidade dos autores. As </a:t>
            </a:r>
            <a:r>
              <a:rPr lang="pt-BR" sz="1400" b="1" i="0" dirty="0">
                <a:effectLst/>
                <a:latin typeface="Noto Sans" panose="020B0502040504020204" pitchFamily="34"/>
              </a:rPr>
              <a:t>revisões textuais</a:t>
            </a:r>
            <a:r>
              <a:rPr lang="pt-BR" sz="1400" b="0" i="0" dirty="0">
                <a:effectLst/>
                <a:latin typeface="Noto Sans" panose="020B0502040504020204" pitchFamily="34"/>
              </a:rPr>
              <a:t> deverão ser realizadas por profissionais habilitados, com, no mínimo,</a:t>
            </a:r>
            <a:r>
              <a:rPr lang="pt-BR" sz="1400" b="1" i="0" dirty="0">
                <a:effectLst/>
                <a:latin typeface="Noto Sans" panose="020B0502040504020204" pitchFamily="34"/>
              </a:rPr>
              <a:t> graduação em Letras em cursos reconhecidos pelo MEC</a:t>
            </a:r>
            <a:r>
              <a:rPr lang="pt-BR" sz="1400" b="0" i="0" dirty="0">
                <a:effectLst/>
                <a:latin typeface="Noto Sans" panose="020B0502040504020204" pitchFamily="34"/>
              </a:rPr>
              <a:t>; no caso de trechos em inglês e/ou espanhol, serão aceitos, também, revisores que possuam </a:t>
            </a:r>
            <a:r>
              <a:rPr lang="pt-BR" sz="1400" b="1" i="0" dirty="0">
                <a:effectLst/>
                <a:latin typeface="Noto Sans" panose="020B0502040504020204" pitchFamily="34"/>
              </a:rPr>
              <a:t>habilitação nesses idiomas obtida em cursos reconhecidos pelo MEC </a:t>
            </a:r>
            <a:r>
              <a:rPr lang="pt-BR" sz="1400" b="0" i="0" dirty="0">
                <a:effectLst/>
                <a:latin typeface="Noto Sans" panose="020B0502040504020204" pitchFamily="34"/>
              </a:rPr>
              <a:t>e/ou</a:t>
            </a:r>
            <a:r>
              <a:rPr lang="pt-BR" sz="1400" b="1" i="0" dirty="0">
                <a:effectLst/>
                <a:latin typeface="Noto Sans" panose="020B0502040504020204" pitchFamily="34"/>
              </a:rPr>
              <a:t> certificação reconhecida (TOEFL "</a:t>
            </a:r>
            <a:r>
              <a:rPr lang="pt-BR" sz="1400" b="1" i="0" dirty="0" err="1">
                <a:effectLst/>
                <a:latin typeface="Noto Sans" panose="020B0502040504020204" pitchFamily="34"/>
              </a:rPr>
              <a:t>iTP</a:t>
            </a:r>
            <a:r>
              <a:rPr lang="pt-BR" sz="1400" b="1" i="0" dirty="0">
                <a:effectLst/>
                <a:latin typeface="Noto Sans" panose="020B0502040504020204" pitchFamily="34"/>
              </a:rPr>
              <a:t>" </a:t>
            </a:r>
            <a:r>
              <a:rPr lang="pt-BR" sz="1400" b="0" i="0" dirty="0">
                <a:effectLst/>
                <a:latin typeface="Noto Sans" panose="020B0502040504020204" pitchFamily="34"/>
              </a:rPr>
              <a:t>ou</a:t>
            </a:r>
            <a:r>
              <a:rPr lang="pt-BR" sz="1400" b="1" i="0" dirty="0">
                <a:effectLst/>
                <a:latin typeface="Noto Sans" panose="020B0502040504020204" pitchFamily="34"/>
              </a:rPr>
              <a:t> "</a:t>
            </a:r>
            <a:r>
              <a:rPr lang="pt-BR" sz="1400" b="1" i="0" dirty="0" err="1">
                <a:effectLst/>
                <a:latin typeface="Noto Sans" panose="020B0502040504020204" pitchFamily="34"/>
              </a:rPr>
              <a:t>iBT</a:t>
            </a:r>
            <a:r>
              <a:rPr lang="pt-BR" sz="1400" b="1" i="0" dirty="0">
                <a:effectLst/>
                <a:latin typeface="Noto Sans" panose="020B0502040504020204" pitchFamily="34"/>
              </a:rPr>
              <a:t>"; Michigan, Cambridge,  CEFRL, IELTS e DELE "B2 e superiores, até o  C2")</a:t>
            </a:r>
            <a:r>
              <a:rPr lang="pt-BR" sz="1400" b="0" i="0" dirty="0">
                <a:effectLst/>
                <a:latin typeface="Noto Sans" panose="020B0502040504020204" pitchFamily="34"/>
              </a:rPr>
              <a:t>.  Os autores deverão informar, por escrito, em Nota Informativa (em PDF) anexada à submissão, o(s) nome(s) do(s) revisor(es) e o(s) </a:t>
            </a:r>
            <a:r>
              <a:rPr lang="pt-BR" sz="1400" b="0" i="1" dirty="0">
                <a:effectLst/>
                <a:latin typeface="Noto Sans" panose="020B0502040504020204" pitchFamily="34"/>
              </a:rPr>
              <a:t>link(s)</a:t>
            </a:r>
            <a:r>
              <a:rPr lang="pt-BR" sz="1400" b="0" i="0" dirty="0">
                <a:effectLst/>
                <a:latin typeface="Noto Sans" panose="020B0502040504020204" pitchFamily="34"/>
              </a:rPr>
              <a:t> para seu(s) respectivo(s) currículo(s) Lattes, devidamente atualizados (</a:t>
            </a:r>
            <a:r>
              <a:rPr lang="pt-BR" sz="1400" b="1" i="0" dirty="0">
                <a:effectLst/>
                <a:latin typeface="Noto Sans" panose="020B0502040504020204" pitchFamily="34"/>
              </a:rPr>
              <a:t>essa informação é obrigatória)</a:t>
            </a:r>
            <a:r>
              <a:rPr lang="pt-BR" sz="1400" b="0" i="0" dirty="0">
                <a:effectLst/>
                <a:latin typeface="Noto Sans" panose="020B0502040504020204" pitchFamily="34"/>
              </a:rPr>
              <a:t>. </a:t>
            </a:r>
          </a:p>
          <a:p>
            <a:pPr indent="457200" algn="just"/>
            <a:r>
              <a:rPr lang="pt-BR" sz="1400" b="0" i="0" dirty="0">
                <a:effectLst/>
                <a:latin typeface="Noto Sans" panose="020B0502040504020204" pitchFamily="34"/>
              </a:rPr>
              <a:t>No caso de </a:t>
            </a:r>
            <a:r>
              <a:rPr lang="pt-BR" sz="1400" b="1" i="0" dirty="0">
                <a:effectLst/>
                <a:latin typeface="Noto Sans" panose="020B0502040504020204" pitchFamily="34"/>
              </a:rPr>
              <a:t>empresas de revisão e/ou tradução</a:t>
            </a:r>
            <a:r>
              <a:rPr lang="pt-BR" sz="1400" b="0" i="0" dirty="0">
                <a:effectLst/>
                <a:latin typeface="Noto Sans" panose="020B0502040504020204" pitchFamily="34"/>
              </a:rPr>
              <a:t>, deverão ser informados o </a:t>
            </a:r>
            <a:r>
              <a:rPr lang="pt-BR" sz="1400" b="1" i="0" dirty="0">
                <a:effectLst/>
                <a:latin typeface="Noto Sans" panose="020B0502040504020204" pitchFamily="34"/>
              </a:rPr>
              <a:t>CNPJ</a:t>
            </a:r>
            <a:r>
              <a:rPr lang="pt-BR" sz="1400" b="0" i="0" dirty="0">
                <a:effectLst/>
                <a:latin typeface="Noto Sans" panose="020B0502040504020204" pitchFamily="34"/>
              </a:rPr>
              <a:t>, o </a:t>
            </a:r>
            <a:r>
              <a:rPr lang="pt-BR" sz="1400" b="1" i="0" dirty="0">
                <a:effectLst/>
                <a:latin typeface="Noto Sans" panose="020B0502040504020204" pitchFamily="34"/>
              </a:rPr>
              <a:t>endereço eletrônico da página e</a:t>
            </a:r>
            <a:r>
              <a:rPr lang="pt-BR" sz="1400" b="0" i="0" dirty="0">
                <a:effectLst/>
                <a:latin typeface="Noto Sans" panose="020B0502040504020204" pitchFamily="34"/>
              </a:rPr>
              <a:t>  o </a:t>
            </a:r>
            <a:r>
              <a:rPr lang="pt-BR" sz="1400" b="1" i="0" dirty="0">
                <a:effectLst/>
                <a:latin typeface="Noto Sans" panose="020B0502040504020204" pitchFamily="34"/>
              </a:rPr>
              <a:t>endereço de </a:t>
            </a:r>
            <a:r>
              <a:rPr lang="pt-BR" sz="1400" b="1" i="1" dirty="0">
                <a:effectLst/>
                <a:latin typeface="Noto Sans" panose="020B0502040504020204" pitchFamily="34"/>
              </a:rPr>
              <a:t>e-mail </a:t>
            </a:r>
            <a:r>
              <a:rPr lang="pt-BR" sz="1400" b="0" i="0" dirty="0">
                <a:effectLst/>
                <a:latin typeface="Noto Sans" panose="020B0502040504020204" pitchFamily="34"/>
              </a:rPr>
              <a:t>da empresa, que </a:t>
            </a:r>
            <a:r>
              <a:rPr lang="pt-BR" sz="1400" b="1" i="0" dirty="0">
                <a:effectLst/>
                <a:latin typeface="Noto Sans" panose="020B0502040504020204" pitchFamily="34"/>
              </a:rPr>
              <a:t>deverá atestar, em documento assinado pela direção e/ou responsável legal</a:t>
            </a:r>
            <a:r>
              <a:rPr lang="pt-BR" sz="1400" b="0" i="0" dirty="0">
                <a:effectLst/>
                <a:latin typeface="Noto Sans" panose="020B0502040504020204" pitchFamily="34"/>
              </a:rPr>
              <a:t>, que </a:t>
            </a:r>
            <a:r>
              <a:rPr lang="pt-BR" sz="1400" b="1" i="0" dirty="0">
                <a:effectLst/>
                <a:latin typeface="Noto Sans" panose="020B0502040504020204" pitchFamily="34"/>
              </a:rPr>
              <a:t>seus profissionais possuem as habilitações e/ou certificações exigidas</a:t>
            </a:r>
            <a:r>
              <a:rPr lang="pt-BR" sz="1400" b="0" i="0" dirty="0">
                <a:effectLst/>
                <a:latin typeface="Noto Sans" panose="020B0502040504020204" pitchFamily="34"/>
              </a:rPr>
              <a:t>. Se desejar, o revisor poderá informar seu endereço de </a:t>
            </a:r>
            <a:r>
              <a:rPr lang="pt-BR" sz="1400" b="0" i="1" dirty="0">
                <a:effectLst/>
                <a:latin typeface="Noto Sans" panose="020B0502040504020204" pitchFamily="34"/>
              </a:rPr>
              <a:t>e-mail</a:t>
            </a:r>
            <a:r>
              <a:rPr lang="pt-BR" sz="1400" b="0" i="0" dirty="0">
                <a:effectLst/>
                <a:latin typeface="Noto Sans" panose="020B0502040504020204" pitchFamily="34"/>
              </a:rPr>
              <a:t> para divulgação de seu trabalho. Essas informações serão apresentadas na página da submissão, mas não constarão no artigo.</a:t>
            </a:r>
            <a:endParaRPr lang="pt-BR" sz="1400" dirty="0"/>
          </a:p>
        </p:txBody>
      </p:sp>
      <p:sp>
        <p:nvSpPr>
          <p:cNvPr id="23" name="Seta para baixo 22"/>
          <p:cNvSpPr/>
          <p:nvPr/>
        </p:nvSpPr>
        <p:spPr>
          <a:xfrm rot="16200000">
            <a:off x="3843352" y="2756909"/>
            <a:ext cx="532992" cy="811190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3086924-EDF9-EA5C-F019-105602901A20}"/>
              </a:ext>
            </a:extLst>
          </p:cNvPr>
          <p:cNvSpPr txBox="1"/>
          <p:nvPr/>
        </p:nvSpPr>
        <p:spPr>
          <a:xfrm>
            <a:off x="637945" y="1502933"/>
            <a:ext cx="3752584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FF0000"/>
                </a:solidFill>
              </a:rPr>
              <a:t>Atenção</a:t>
            </a:r>
            <a:r>
              <a:rPr lang="pt-BR" sz="1600" dirty="0"/>
              <a:t>: esta informação destina-se, </a:t>
            </a:r>
            <a:r>
              <a:rPr lang="pt-BR" sz="1600" b="1" dirty="0"/>
              <a:t>somente</a:t>
            </a:r>
            <a:r>
              <a:rPr lang="pt-BR" sz="1600" dirty="0"/>
              <a:t>, aos autores cujos manuscritos </a:t>
            </a:r>
            <a:r>
              <a:rPr lang="pt-BR" sz="1600" b="1" dirty="0"/>
              <a:t>foram aceitos para publicação</a:t>
            </a:r>
            <a:r>
              <a:rPr lang="pt-BR" sz="1600" dirty="0"/>
              <a:t>. As revisões serão solicitadas na etapa de </a:t>
            </a:r>
            <a:r>
              <a:rPr lang="pt-BR" sz="1600" b="1" dirty="0"/>
              <a:t>edição de texto</a:t>
            </a:r>
            <a:r>
              <a:rPr lang="pt-BR" sz="1600" dirty="0"/>
              <a:t>, e </a:t>
            </a:r>
            <a:r>
              <a:rPr lang="pt-BR" sz="1600" b="1" dirty="0"/>
              <a:t>NÃO na etapa de submissão</a:t>
            </a:r>
            <a:r>
              <a:rPr lang="pt-BR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5513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t>3</a:t>
            </a:fld>
            <a:endParaRPr lang="pt-BR" dirty="0"/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758020" y="1329604"/>
            <a:ext cx="8764174" cy="491631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Antes de iniciar a submissão ...</a:t>
            </a:r>
          </a:p>
          <a:p>
            <a:pPr marL="1076325" indent="-342900">
              <a:lnSpc>
                <a:spcPct val="100000"/>
              </a:lnSpc>
              <a:spcBef>
                <a:spcPts val="600"/>
              </a:spcBef>
            </a:pPr>
            <a:endParaRPr lang="pt-BR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6325" indent="-3429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Elabore o artigo de acordo com o </a:t>
            </a:r>
            <a:r>
              <a:rPr lang="pt-BR" sz="2400" b="1" dirty="0">
                <a:hlinkClick r:id="rId2"/>
              </a:rPr>
              <a:t>Modelo para elaboração de artigos para submissão</a:t>
            </a:r>
            <a:r>
              <a:rPr lang="pt-BR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2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6325" indent="-3429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Baixe, preencha e assine a</a:t>
            </a:r>
            <a:r>
              <a:rPr lang="pt-BR" sz="2000" dirty="0"/>
              <a:t>  </a:t>
            </a:r>
            <a:r>
              <a:rPr lang="pt-BR" sz="2400" b="1" dirty="0">
                <a:hlinkClick r:id="rId3"/>
              </a:rPr>
              <a:t>Carta de apresentação de artigo para submissão</a:t>
            </a:r>
            <a:r>
              <a:rPr lang="pt-BR" sz="2400" b="1" dirty="0">
                <a:hlinkClick r:id="rId4"/>
              </a:rPr>
              <a:t> </a:t>
            </a:r>
            <a:endParaRPr lang="pt-BR" sz="2400" b="1" dirty="0"/>
          </a:p>
          <a:p>
            <a:pPr marL="1076325" indent="-3429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Gere um relatório por meio de um </a:t>
            </a:r>
            <a:r>
              <a:rPr lang="pt-BR" sz="2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</a:t>
            </a:r>
            <a:r>
              <a:rPr lang="pt-BR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antiplágio. Você poderá encontrar sugestões de aplicativos antiplágio na página </a:t>
            </a:r>
            <a:r>
              <a:rPr lang="pt-BR" sz="2200" b="1" dirty="0">
                <a:solidFill>
                  <a:srgbClr val="C00000"/>
                </a:solidFill>
                <a:hlinkClick r:id="rId5"/>
              </a:rPr>
              <a:t>Submissões</a:t>
            </a:r>
            <a:r>
              <a:rPr lang="pt-BR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 10</a:t>
            </a:r>
            <a:r>
              <a:rPr lang="pt-BR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076325" indent="-3429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posse do relatório, revise seu manuscrito, corrigindo eventuais trechos que possam ser considerados plágio ou autoplágio.</a:t>
            </a:r>
          </a:p>
          <a:p>
            <a:pPr marL="1076325" indent="-3429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for o caso, tenha em mãos uma cópia em PDF do </a:t>
            </a:r>
            <a:r>
              <a:rPr lang="pt-BR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Parecer do Comitê de Ética</a:t>
            </a:r>
            <a:r>
              <a:rPr lang="pt-BR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2961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634" y="1209675"/>
            <a:ext cx="7437492" cy="1316424"/>
          </a:xfrm>
          <a:prstGeom prst="rect">
            <a:avLst/>
          </a:prstGeom>
          <a:effectLst>
            <a:outerShdw blurRad="50800" dist="63500" dir="3000000" algn="tl" rotWithShape="0">
              <a:schemeClr val="tx2">
                <a:lumMod val="75000"/>
                <a:alpha val="40000"/>
              </a:schemeClr>
            </a:outerShdw>
          </a:effec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4</a:t>
            </a:fld>
            <a:endParaRPr lang="pt-BR" dirty="0"/>
          </a:p>
        </p:txBody>
      </p:sp>
      <p:sp>
        <p:nvSpPr>
          <p:cNvPr id="4" name="Seta para baixo 3"/>
          <p:cNvSpPr/>
          <p:nvPr/>
        </p:nvSpPr>
        <p:spPr>
          <a:xfrm rot="10800000">
            <a:off x="10877551" y="1404640"/>
            <a:ext cx="457200" cy="533400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571500" y="1209675"/>
            <a:ext cx="3400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Acesse a página </a:t>
            </a:r>
            <a:r>
              <a:rPr lang="pt-BR" dirty="0">
                <a:hlinkClick r:id="rId3"/>
              </a:rPr>
              <a:t>https://periodicos.ufjf.br/index.php/aps/index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8058150" y="2259399"/>
            <a:ext cx="3400425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dirty="0"/>
              <a:t>Se você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não tem cadastro</a:t>
            </a:r>
            <a:r>
              <a:rPr lang="pt-BR" dirty="0"/>
              <a:t>, clique em </a:t>
            </a:r>
            <a:r>
              <a:rPr lang="pt-BR" b="1" dirty="0">
                <a:solidFill>
                  <a:srgbClr val="C00000"/>
                </a:solidFill>
              </a:rPr>
              <a:t>Cadastro</a:t>
            </a:r>
            <a:r>
              <a:rPr lang="pt-BR" dirty="0"/>
              <a:t>, caso contrário, clique em </a:t>
            </a:r>
            <a:r>
              <a:rPr lang="pt-BR" b="1" dirty="0">
                <a:solidFill>
                  <a:srgbClr val="C00000"/>
                </a:solidFill>
              </a:rPr>
              <a:t>Acesso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9607" y="2913914"/>
            <a:ext cx="3298698" cy="3524250"/>
          </a:xfrm>
          <a:prstGeom prst="rect">
            <a:avLst/>
          </a:prstGeom>
          <a:effectLst>
            <a:outerShdw blurRad="50800" dist="88900" dir="2700000" algn="tl" rotWithShape="0">
              <a:schemeClr val="accent1">
                <a:lumMod val="75000"/>
                <a:alpha val="40000"/>
              </a:schemeClr>
            </a:outerShdw>
          </a:effectLst>
        </p:spPr>
      </p:pic>
      <p:sp>
        <p:nvSpPr>
          <p:cNvPr id="9" name="CaixaDeTexto 8"/>
          <p:cNvSpPr txBox="1"/>
          <p:nvPr/>
        </p:nvSpPr>
        <p:spPr>
          <a:xfrm>
            <a:off x="433389" y="3465848"/>
            <a:ext cx="20574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dirty="0"/>
              <a:t>Associe seu ORCID</a:t>
            </a:r>
            <a:endParaRPr lang="pt-BR" b="1" dirty="0">
              <a:solidFill>
                <a:srgbClr val="C00000"/>
              </a:solidFill>
            </a:endParaRPr>
          </a:p>
        </p:txBody>
      </p:sp>
      <p:sp>
        <p:nvSpPr>
          <p:cNvPr id="10" name="Seta para baixo 9"/>
          <p:cNvSpPr/>
          <p:nvPr/>
        </p:nvSpPr>
        <p:spPr>
          <a:xfrm rot="16200000">
            <a:off x="2657571" y="3383814"/>
            <a:ext cx="457200" cy="533400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6791325" y="3395814"/>
            <a:ext cx="4562475" cy="32932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FF0000"/>
                </a:solidFill>
              </a:rPr>
              <a:t>ATENÇÃO</a:t>
            </a:r>
            <a:r>
              <a:rPr lang="pt-BR" sz="1600" dirty="0"/>
              <a:t>: se você não tem ORCID, por favor, faça o seu registro: </a:t>
            </a:r>
            <a:r>
              <a:rPr lang="pt-BR" sz="1600" b="1" dirty="0"/>
              <a:t>O ORCID-id é obrigatório para todos os autores</a:t>
            </a:r>
            <a:r>
              <a:rPr lang="pt-BR" sz="1600" dirty="0"/>
              <a:t>! </a:t>
            </a:r>
          </a:p>
          <a:p>
            <a:r>
              <a:rPr lang="pt-BR" sz="1600" dirty="0"/>
              <a:t>"O </a:t>
            </a:r>
            <a:r>
              <a:rPr lang="pt-BR" sz="1600" b="1" dirty="0" err="1">
                <a:hlinkClick r:id="rId5"/>
              </a:rPr>
              <a:t>ORCiD</a:t>
            </a:r>
            <a:r>
              <a:rPr lang="pt-BR" sz="1600" dirty="0"/>
              <a:t> (</a:t>
            </a:r>
            <a:r>
              <a:rPr lang="pt-BR" sz="1600" i="1" dirty="0"/>
              <a:t>Open </a:t>
            </a:r>
            <a:r>
              <a:rPr lang="pt-BR" sz="1600" i="1" dirty="0" err="1"/>
              <a:t>Researcher</a:t>
            </a:r>
            <a:r>
              <a:rPr lang="pt-BR" sz="1600" i="1" dirty="0"/>
              <a:t> </a:t>
            </a:r>
            <a:r>
              <a:rPr lang="pt-BR" sz="1600" i="1" dirty="0" err="1"/>
              <a:t>and</a:t>
            </a:r>
            <a:r>
              <a:rPr lang="pt-BR" sz="1600" i="1" dirty="0"/>
              <a:t> </a:t>
            </a:r>
            <a:r>
              <a:rPr lang="pt-BR" sz="1600" i="1" dirty="0" err="1"/>
              <a:t>Contributor</a:t>
            </a:r>
            <a:r>
              <a:rPr lang="pt-BR" sz="1600" i="1" dirty="0"/>
              <a:t> ID</a:t>
            </a:r>
            <a:r>
              <a:rPr lang="pt-BR" sz="1600" dirty="0"/>
              <a:t>) é um identificador digital </a:t>
            </a:r>
            <a:r>
              <a:rPr lang="pt-BR" sz="1600" b="1" dirty="0"/>
              <a:t>único, gratuito e persistente</a:t>
            </a:r>
            <a:r>
              <a:rPr lang="pt-BR" sz="1600" dirty="0"/>
              <a:t>, que distingue um acadêmico/pesquisador de outro e resolve o problema da ambiguidade e semelhança de nomes de autores e indivíduos, substituindo as variações de nome por um único código numérico, algo como “0000-0002-0123-208X.”. Isso facilita o registro de informações e automatiza a atualização das publicações e produções (artigos, trabalhos </a:t>
            </a:r>
            <a:r>
              <a:rPr lang="pt-BR" sz="1600" dirty="0" err="1"/>
              <a:t>etc</a:t>
            </a:r>
            <a:r>
              <a:rPr lang="pt-BR" sz="1600" dirty="0"/>
              <a:t>)" (Fonte: </a:t>
            </a:r>
            <a:r>
              <a:rPr lang="pt-BR" sz="1600" dirty="0">
                <a:hlinkClick r:id="rId6"/>
              </a:rPr>
              <a:t>O que é </a:t>
            </a:r>
            <a:r>
              <a:rPr lang="pt-BR" sz="1600" dirty="0" err="1">
                <a:hlinkClick r:id="rId6"/>
              </a:rPr>
              <a:t>ORCiD</a:t>
            </a:r>
            <a:r>
              <a:rPr lang="pt-BR" sz="1600" dirty="0"/>
              <a:t>, com adaptações).</a:t>
            </a:r>
            <a:endParaRPr lang="pt-BR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220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634" y="1209675"/>
            <a:ext cx="7437492" cy="1316424"/>
          </a:xfrm>
          <a:prstGeom prst="rect">
            <a:avLst/>
          </a:prstGeom>
          <a:effectLst>
            <a:outerShdw blurRad="50800" dist="63500" dir="3000000" algn="tl" rotWithShape="0">
              <a:schemeClr val="tx2">
                <a:lumMod val="75000"/>
                <a:alpha val="40000"/>
              </a:schemeClr>
            </a:outerShdw>
          </a:effec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5</a:t>
            </a:fld>
            <a:endParaRPr lang="pt-BR" dirty="0"/>
          </a:p>
        </p:txBody>
      </p:sp>
      <p:sp>
        <p:nvSpPr>
          <p:cNvPr id="4" name="Seta para baixo 3"/>
          <p:cNvSpPr/>
          <p:nvPr/>
        </p:nvSpPr>
        <p:spPr>
          <a:xfrm rot="10800000">
            <a:off x="10877551" y="1404640"/>
            <a:ext cx="457200" cy="533400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571500" y="1209675"/>
            <a:ext cx="3400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Acesse a página </a:t>
            </a:r>
            <a:r>
              <a:rPr lang="pt-BR" dirty="0">
                <a:hlinkClick r:id="rId3"/>
              </a:rPr>
              <a:t>https://periodicos.ufjf.br/index.php/aps/index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8058150" y="2259399"/>
            <a:ext cx="3400425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dirty="0"/>
              <a:t>Se você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não tem cadastro</a:t>
            </a:r>
            <a:r>
              <a:rPr lang="pt-BR" dirty="0"/>
              <a:t>, clique em </a:t>
            </a:r>
            <a:r>
              <a:rPr lang="pt-BR" b="1" dirty="0">
                <a:solidFill>
                  <a:srgbClr val="C00000"/>
                </a:solidFill>
              </a:rPr>
              <a:t>Cadastro</a:t>
            </a:r>
            <a:r>
              <a:rPr lang="pt-BR" dirty="0"/>
              <a:t>, caso contrário, clique em </a:t>
            </a:r>
            <a:r>
              <a:rPr lang="pt-BR" b="1" dirty="0">
                <a:solidFill>
                  <a:srgbClr val="C00000"/>
                </a:solidFill>
              </a:rPr>
              <a:t>Acesso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33389" y="3465848"/>
            <a:ext cx="2057400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Se já for cadastrado, ao clicar em </a:t>
            </a:r>
            <a:r>
              <a:rPr lang="pt-BR" b="1" dirty="0">
                <a:solidFill>
                  <a:srgbClr val="C00000"/>
                </a:solidFill>
              </a:rPr>
              <a:t>Acesso</a:t>
            </a:r>
            <a:r>
              <a:rPr lang="pt-BR" dirty="0"/>
              <a:t>, abrir-se-á este quadro.</a:t>
            </a:r>
            <a:endParaRPr lang="pt-BR" b="1" dirty="0">
              <a:solidFill>
                <a:srgbClr val="C00000"/>
              </a:solidFill>
            </a:endParaRPr>
          </a:p>
        </p:txBody>
      </p:sp>
      <p:sp>
        <p:nvSpPr>
          <p:cNvPr id="10" name="Seta para baixo 9"/>
          <p:cNvSpPr/>
          <p:nvPr/>
        </p:nvSpPr>
        <p:spPr>
          <a:xfrm rot="16200000">
            <a:off x="2657571" y="3383814"/>
            <a:ext cx="457200" cy="533400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8375" y="2778214"/>
            <a:ext cx="3542012" cy="3374936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4779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6</a:t>
            </a:fld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271464" y="1046498"/>
            <a:ext cx="2852736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Antes de submeter um manuscrito, leia com atenção as informações presentes na página </a:t>
            </a:r>
            <a:r>
              <a:rPr lang="pt-BR" b="1" dirty="0">
                <a:solidFill>
                  <a:srgbClr val="C00000"/>
                </a:solidFill>
                <a:hlinkClick r:id="rId2"/>
              </a:rPr>
              <a:t>Submissões</a:t>
            </a:r>
            <a:r>
              <a:rPr lang="pt-BR" dirty="0"/>
              <a:t>.</a:t>
            </a:r>
            <a:endParaRPr lang="pt-BR" b="1" dirty="0">
              <a:solidFill>
                <a:srgbClr val="C00000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1751" y="1204575"/>
            <a:ext cx="6519100" cy="5053349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  <p:sp>
        <p:nvSpPr>
          <p:cNvPr id="10" name="Seta para baixo 9"/>
          <p:cNvSpPr/>
          <p:nvPr/>
        </p:nvSpPr>
        <p:spPr>
          <a:xfrm rot="5400000">
            <a:off x="8382000" y="2456198"/>
            <a:ext cx="457200" cy="533400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966789" y="3332498"/>
            <a:ext cx="2852736" cy="2031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Mesmo se não for sua primeira vez na Revista de APS,  sempre leia o conteúdo da página </a:t>
            </a:r>
            <a:r>
              <a:rPr lang="pt-BR" b="1" dirty="0">
                <a:solidFill>
                  <a:srgbClr val="C00000"/>
                </a:solidFill>
                <a:hlinkClick r:id="rId2"/>
              </a:rPr>
              <a:t>Submissões</a:t>
            </a:r>
            <a:r>
              <a:rPr lang="pt-BR" dirty="0"/>
              <a:t>, pois não avisaremos se algumas das diretrizes forem alteradas.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73408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7</a:t>
            </a:fld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271464" y="1046498"/>
            <a:ext cx="7920036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Esta é a tela inicial do sistema. Por ela, você poderá acompanhar o trâmite de suas submissões.</a:t>
            </a:r>
            <a:endParaRPr lang="pt-BR" b="1" dirty="0">
              <a:solidFill>
                <a:srgbClr val="C00000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363" y="2066379"/>
            <a:ext cx="9501188" cy="2686595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  <p:sp>
        <p:nvSpPr>
          <p:cNvPr id="10" name="Seta para baixo 9"/>
          <p:cNvSpPr/>
          <p:nvPr/>
        </p:nvSpPr>
        <p:spPr>
          <a:xfrm rot="10800000">
            <a:off x="9410700" y="3757119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6527007" y="4585165"/>
            <a:ext cx="4167186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Para submeter um manuscrito clique em </a:t>
            </a:r>
            <a:r>
              <a:rPr lang="pt-BR" b="1" dirty="0">
                <a:solidFill>
                  <a:srgbClr val="C00000"/>
                </a:solidFill>
              </a:rPr>
              <a:t>Nova Submissão</a:t>
            </a:r>
          </a:p>
        </p:txBody>
      </p:sp>
    </p:spTree>
    <p:extLst>
      <p:ext uri="{BB962C8B-B14F-4D97-AF65-F5344CB8AC3E}">
        <p14:creationId xmlns:p14="http://schemas.microsoft.com/office/powerpoint/2010/main" val="3437440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8</a:t>
            </a:fld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271464" y="1046498"/>
            <a:ext cx="2490786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São cinco (5) as etapas da Submissão</a:t>
            </a:r>
            <a:endParaRPr lang="pt-BR" b="1" dirty="0">
              <a:solidFill>
                <a:srgbClr val="C00000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450" y="966787"/>
            <a:ext cx="8591550" cy="5572125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  <p:sp>
        <p:nvSpPr>
          <p:cNvPr id="10" name="Seta para baixo 9"/>
          <p:cNvSpPr/>
          <p:nvPr/>
        </p:nvSpPr>
        <p:spPr>
          <a:xfrm rot="5400000">
            <a:off x="9346926" y="3040988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138114" y="2513348"/>
            <a:ext cx="2490786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Na Etapa 1 (</a:t>
            </a:r>
            <a:r>
              <a:rPr lang="pt-BR" b="1" dirty="0">
                <a:solidFill>
                  <a:srgbClr val="C00000"/>
                </a:solidFill>
              </a:rPr>
              <a:t>Início</a:t>
            </a:r>
            <a:r>
              <a:rPr lang="pt-BR" dirty="0"/>
              <a:t>), você deverá informar o Idioma, a Seção (ou seja, o “tipo” de manuscrito que deseja submeter) </a:t>
            </a:r>
          </a:p>
          <a:p>
            <a:pPr algn="ctr"/>
            <a:r>
              <a:rPr lang="pt-BR" dirty="0"/>
              <a:t>e ...</a:t>
            </a:r>
            <a:endParaRPr lang="pt-B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099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9</a:t>
            </a:fld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271464" y="1046498"/>
            <a:ext cx="249078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Etapa 1 - continuação</a:t>
            </a:r>
            <a:endParaRPr lang="pt-BR" b="1" dirty="0">
              <a:solidFill>
                <a:srgbClr val="C000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225" y="1415830"/>
            <a:ext cx="9053512" cy="5155794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  <p:sp>
        <p:nvSpPr>
          <p:cNvPr id="8" name="CaixaDeTexto 7"/>
          <p:cNvSpPr txBox="1"/>
          <p:nvPr/>
        </p:nvSpPr>
        <p:spPr>
          <a:xfrm>
            <a:off x="466725" y="4323098"/>
            <a:ext cx="2724150" cy="2031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C00000"/>
                </a:solidFill>
              </a:rPr>
              <a:t>LEMBRE-SE</a:t>
            </a:r>
            <a:r>
              <a:rPr lang="pt-BR" dirty="0"/>
              <a:t>:</a:t>
            </a:r>
          </a:p>
          <a:p>
            <a:pPr algn="ctr"/>
            <a:r>
              <a:rPr lang="pt-BR" b="1" dirty="0"/>
              <a:t>a maior parte das submissões são rejeitadas na fase de pré-avaliação, quando a Secretaria verifica se as diretrizes foram obedecidas!!!!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38114" y="2513348"/>
            <a:ext cx="2490786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... </a:t>
            </a:r>
            <a:r>
              <a:rPr lang="pt-BR" b="1" dirty="0">
                <a:solidFill>
                  <a:srgbClr val="C00000"/>
                </a:solidFill>
              </a:rPr>
              <a:t>ler com atenção </a:t>
            </a:r>
            <a:r>
              <a:rPr lang="pt-BR" dirty="0"/>
              <a:t>e marcar cada uma das caixas de checagem</a:t>
            </a:r>
            <a:endParaRPr lang="pt-B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5348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1845</Words>
  <Application>Microsoft Office PowerPoint</Application>
  <PresentationFormat>Widescreen</PresentationFormat>
  <Paragraphs>135</Paragraphs>
  <Slides>29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Noto Sans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Lou Abib-Marioni</dc:creator>
  <cp:lastModifiedBy>Abib-Marioni</cp:lastModifiedBy>
  <cp:revision>109</cp:revision>
  <dcterms:created xsi:type="dcterms:W3CDTF">2021-06-09T13:48:19Z</dcterms:created>
  <dcterms:modified xsi:type="dcterms:W3CDTF">2026-04-13T20:45:37Z</dcterms:modified>
</cp:coreProperties>
</file>