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2" r:id="rId2"/>
    <p:sldId id="256" r:id="rId3"/>
    <p:sldId id="283" r:id="rId4"/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4" r:id="rId29"/>
    <p:sldId id="281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6A11D-B074-448E-A758-ED41E2D70B11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79416-B053-476E-BAF0-095EE9E45D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28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7BE0-64B5-4AA1-A946-D7693CEF2F5C}" type="datetime1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Revista de APS – UFJF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95" y="177282"/>
            <a:ext cx="713209" cy="514025"/>
          </a:xfrm>
          <a:prstGeom prst="rect">
            <a:avLst/>
          </a:prstGeom>
        </p:spPr>
      </p:pic>
      <p:sp>
        <p:nvSpPr>
          <p:cNvPr id="9" name="Retângulo 8"/>
          <p:cNvSpPr/>
          <p:nvPr userDrawn="1"/>
        </p:nvSpPr>
        <p:spPr>
          <a:xfrm>
            <a:off x="214604" y="37324"/>
            <a:ext cx="3694923" cy="83975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1777434" y="200672"/>
            <a:ext cx="2099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Revista de APS</a:t>
            </a:r>
          </a:p>
        </p:txBody>
      </p:sp>
      <p:cxnSp>
        <p:nvCxnSpPr>
          <p:cNvPr id="13" name="Conector reto 12"/>
          <p:cNvCxnSpPr/>
          <p:nvPr userDrawn="1"/>
        </p:nvCxnSpPr>
        <p:spPr>
          <a:xfrm>
            <a:off x="1306284" y="597020"/>
            <a:ext cx="2435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 userDrawn="1"/>
        </p:nvSpPr>
        <p:spPr>
          <a:xfrm>
            <a:off x="3942042" y="37324"/>
            <a:ext cx="7571934" cy="83975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Submissão de artigos</a:t>
            </a:r>
          </a:p>
        </p:txBody>
      </p:sp>
    </p:spTree>
    <p:extLst>
      <p:ext uri="{BB962C8B-B14F-4D97-AF65-F5344CB8AC3E}">
        <p14:creationId xmlns:p14="http://schemas.microsoft.com/office/powerpoint/2010/main" val="160509642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A7BE0-64B5-4AA1-A946-D7693CEF2F5C}" type="datetime1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/>
              <a:t>Revista de APS – UFJF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95" y="177282"/>
            <a:ext cx="713209" cy="514025"/>
          </a:xfrm>
          <a:prstGeom prst="rect">
            <a:avLst/>
          </a:prstGeom>
        </p:spPr>
      </p:pic>
      <p:sp>
        <p:nvSpPr>
          <p:cNvPr id="9" name="Retângulo 8"/>
          <p:cNvSpPr/>
          <p:nvPr userDrawn="1"/>
        </p:nvSpPr>
        <p:spPr>
          <a:xfrm>
            <a:off x="214604" y="37324"/>
            <a:ext cx="3694923" cy="83975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 userDrawn="1"/>
        </p:nvSpPr>
        <p:spPr>
          <a:xfrm>
            <a:off x="1777434" y="200672"/>
            <a:ext cx="2099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Revista de APS</a:t>
            </a:r>
          </a:p>
        </p:txBody>
      </p:sp>
      <p:cxnSp>
        <p:nvCxnSpPr>
          <p:cNvPr id="13" name="Conector reto 12"/>
          <p:cNvCxnSpPr/>
          <p:nvPr userDrawn="1"/>
        </p:nvCxnSpPr>
        <p:spPr>
          <a:xfrm>
            <a:off x="1306284" y="597020"/>
            <a:ext cx="2435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 userDrawn="1"/>
        </p:nvSpPr>
        <p:spPr>
          <a:xfrm>
            <a:off x="3942042" y="37324"/>
            <a:ext cx="7571934" cy="839755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solidFill>
                  <a:schemeClr val="accent1">
                    <a:lumMod val="50000"/>
                  </a:schemeClr>
                </a:solidFill>
              </a:rPr>
              <a:t>Submissão de artigos</a:t>
            </a:r>
          </a:p>
        </p:txBody>
      </p:sp>
    </p:spTree>
    <p:extLst>
      <p:ext uri="{BB962C8B-B14F-4D97-AF65-F5344CB8AC3E}">
        <p14:creationId xmlns:p14="http://schemas.microsoft.com/office/powerpoint/2010/main" val="83444728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680E5-E20A-4DBC-B15D-C5285C214D0E}" type="datetime1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Revista de APS – UFJF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EFD09-0FDC-4794-92AA-8F90E6B261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26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eriodicos.ufjf.br/index.php/aps/libraryFiles/downloadPublic/776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eriodicos.ufjf.br/index.php/aps/libraryFiles/downloadPublic/557" TargetMode="External"/><Relationship Id="rId4" Type="http://schemas.openxmlformats.org/officeDocument/2006/relationships/hyperlink" Target="https://periodicos.ufjf.br/index.php/aps/libraryFiles/downloadPublic/45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decs.bvsalud.org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revista.aps@ufjf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eriodicos.ufjf.br/index.php/aps/libraryFiles/downloadPublic/557" TargetMode="External"/><Relationship Id="rId2" Type="http://schemas.openxmlformats.org/officeDocument/2006/relationships/hyperlink" Target="https://periodicos.ufjf.br/index.php/aps/libraryFiles/downloadPublic/776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eriodicos.ufjf.br/index.php/aps/about/submissions" TargetMode="External"/><Relationship Id="rId4" Type="http://schemas.openxmlformats.org/officeDocument/2006/relationships/hyperlink" Target="https://www2.ufjf.br/ppgsaudecoletiva/wp-content/uploads/sites/143/2023/06/Revista-de-APS-Carta-de-Apresenta%C3%A7%C3%A3o-v6-2023.doc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eriodicos.ufjf.br/index.php/aps/inde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guia.usp.br/apoio-pesquisador/identificacao-pesquisadores/orcid-2/orcid-caracteristicas/" TargetMode="External"/><Relationship Id="rId5" Type="http://schemas.openxmlformats.org/officeDocument/2006/relationships/hyperlink" Target="http://orcid.org/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eriodicos.ufjf.br/index.php/aps/inde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eriodicos.ufjf.br/index.php/aps/about/submission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t>1</a:t>
            </a:fld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600" y="1295612"/>
            <a:ext cx="4763165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6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1846003"/>
            <a:ext cx="9717715" cy="1802072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249078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Etapa 1 - continuação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17200" y="2747039"/>
            <a:ext cx="2724150" cy="11695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Não se esqueça de baixar o </a:t>
            </a:r>
            <a:r>
              <a:rPr lang="pt-BR" sz="1400" b="1" dirty="0">
                <a:hlinkClick r:id="rId3"/>
              </a:rPr>
              <a:t>Modelo para elaboração de artigos para submissão</a:t>
            </a:r>
            <a:r>
              <a:rPr lang="pt-BR" sz="1400" dirty="0">
                <a:hlinkClick r:id="rId3"/>
              </a:rPr>
              <a:t> </a:t>
            </a:r>
            <a:r>
              <a:rPr lang="pt-BR" sz="1400" dirty="0">
                <a:hlinkClick r:id="rId4"/>
              </a:rPr>
              <a:t> </a:t>
            </a:r>
            <a:r>
              <a:rPr lang="pt-BR" sz="1400" dirty="0"/>
              <a:t>e a  </a:t>
            </a:r>
            <a:r>
              <a:rPr lang="pt-BR" sz="1400" b="1" dirty="0">
                <a:hlinkClick r:id="rId5"/>
              </a:rPr>
              <a:t>Carta de apresentação de artigo para submissão</a:t>
            </a:r>
            <a:endParaRPr lang="pt-BR" sz="1400" dirty="0"/>
          </a:p>
        </p:txBody>
      </p:sp>
      <p:sp>
        <p:nvSpPr>
          <p:cNvPr id="10" name="Seta para baixo 9"/>
          <p:cNvSpPr/>
          <p:nvPr/>
        </p:nvSpPr>
        <p:spPr>
          <a:xfrm rot="16200000">
            <a:off x="1543049" y="180002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762923" y="3931072"/>
            <a:ext cx="3313593" cy="11695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Submissões cujos manuscritos não seguirem o padrão contido no </a:t>
            </a:r>
            <a:r>
              <a:rPr lang="pt-BR" sz="1400" b="1" dirty="0"/>
              <a:t>modelo</a:t>
            </a:r>
            <a:r>
              <a:rPr lang="pt-BR" sz="1400" dirty="0"/>
              <a:t> e que não tiverem </a:t>
            </a:r>
            <a:r>
              <a:rPr lang="pt-BR" sz="1400" b="1" dirty="0"/>
              <a:t>Carta de apresentação </a:t>
            </a:r>
            <a:r>
              <a:rPr lang="pt-BR" sz="1400" dirty="0"/>
              <a:t>serão rejeitadas na primeira etapa de pré-avaliação!</a:t>
            </a:r>
          </a:p>
        </p:txBody>
      </p:sp>
      <p:sp>
        <p:nvSpPr>
          <p:cNvPr id="13" name="Seta para baixo 12"/>
          <p:cNvSpPr/>
          <p:nvPr/>
        </p:nvSpPr>
        <p:spPr>
          <a:xfrm rot="10800000">
            <a:off x="5133971" y="3298551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486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249078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Etapa 1 - conclusão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62014" y="2588578"/>
            <a:ext cx="190023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Neste campo, escreva algum comentário que achar pertinente. Isso </a:t>
            </a:r>
            <a:r>
              <a:rPr lang="pt-BR" sz="1400" b="1" dirty="0"/>
              <a:t>não é</a:t>
            </a:r>
            <a:r>
              <a:rPr lang="pt-BR" sz="1400" dirty="0"/>
              <a:t> obrigatório!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1046498"/>
            <a:ext cx="7791450" cy="479107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16200000">
            <a:off x="2787924" y="2716109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823914" y="4429684"/>
            <a:ext cx="190023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Marcar essa caixa é obrigatório!</a:t>
            </a:r>
          </a:p>
        </p:txBody>
      </p:sp>
      <p:sp>
        <p:nvSpPr>
          <p:cNvPr id="13" name="Seta para baixo 12"/>
          <p:cNvSpPr/>
          <p:nvPr/>
        </p:nvSpPr>
        <p:spPr>
          <a:xfrm rot="16200000">
            <a:off x="2709863" y="4365911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Multiplicar 4"/>
          <p:cNvSpPr/>
          <p:nvPr/>
        </p:nvSpPr>
        <p:spPr>
          <a:xfrm>
            <a:off x="3423198" y="4558319"/>
            <a:ext cx="301077" cy="314229"/>
          </a:xfrm>
          <a:prstGeom prst="mathMultiply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0568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32375" y="2536227"/>
            <a:ext cx="2490786" cy="25853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Ao clicar em 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na etapa anterior, o sistema passa para a Etapa 2 (</a:t>
            </a:r>
            <a:r>
              <a:rPr lang="pt-BR" b="1" dirty="0">
                <a:solidFill>
                  <a:srgbClr val="C00000"/>
                </a:solidFill>
              </a:rPr>
              <a:t>Transferência do manuscrito</a:t>
            </a:r>
            <a:r>
              <a:rPr lang="pt-BR" dirty="0"/>
              <a:t>) e abre automaticamente a tela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Enviar arquivo(s) de Submissão</a:t>
            </a:r>
            <a:r>
              <a:rPr lang="pt-BR" dirty="0"/>
              <a:t>.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593" y="2855017"/>
            <a:ext cx="1276350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Seta para baixo 9"/>
          <p:cNvSpPr/>
          <p:nvPr/>
        </p:nvSpPr>
        <p:spPr>
          <a:xfrm rot="16200000">
            <a:off x="2566988" y="1688639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987" y="738187"/>
            <a:ext cx="6329363" cy="3200781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2" name="CaixaDeTexto 11"/>
          <p:cNvSpPr txBox="1"/>
          <p:nvPr/>
        </p:nvSpPr>
        <p:spPr>
          <a:xfrm>
            <a:off x="5786436" y="2680911"/>
            <a:ext cx="1900236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Para inserir o manuscrito, selecione </a:t>
            </a:r>
            <a:r>
              <a:rPr lang="pt-BR" sz="1400" b="1" dirty="0">
                <a:solidFill>
                  <a:srgbClr val="C00000"/>
                </a:solidFill>
              </a:rPr>
              <a:t>Texto do artigo</a:t>
            </a:r>
          </a:p>
        </p:txBody>
      </p:sp>
      <p:sp>
        <p:nvSpPr>
          <p:cNvPr id="13" name="Seta para baixo 12"/>
          <p:cNvSpPr/>
          <p:nvPr/>
        </p:nvSpPr>
        <p:spPr>
          <a:xfrm rot="10800000">
            <a:off x="5214936" y="2896914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36" y="3657081"/>
            <a:ext cx="5918423" cy="2928938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5" name="CaixaDeTexto 14"/>
          <p:cNvSpPr txBox="1"/>
          <p:nvPr/>
        </p:nvSpPr>
        <p:spPr>
          <a:xfrm>
            <a:off x="7834310" y="5325299"/>
            <a:ext cx="1900236" cy="10310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Clique em</a:t>
            </a:r>
          </a:p>
          <a:p>
            <a:pPr algn="ctr"/>
            <a:endParaRPr lang="pt-BR" sz="1400" dirty="0"/>
          </a:p>
          <a:p>
            <a:pPr algn="ctr">
              <a:spcBef>
                <a:spcPts val="600"/>
              </a:spcBef>
            </a:pPr>
            <a:r>
              <a:rPr lang="pt-BR" sz="1400" dirty="0"/>
              <a:t>Para selecionar o manuscrito </a:t>
            </a:r>
            <a:endParaRPr lang="pt-BR" sz="1400" b="1" dirty="0">
              <a:solidFill>
                <a:srgbClr val="C0000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216" y="5574125"/>
            <a:ext cx="1114425" cy="266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Seta para baixo 15"/>
          <p:cNvSpPr/>
          <p:nvPr/>
        </p:nvSpPr>
        <p:spPr>
          <a:xfrm rot="16200000">
            <a:off x="9696450" y="5330903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963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10" name="Seta para baixo 9"/>
          <p:cNvSpPr/>
          <p:nvPr/>
        </p:nvSpPr>
        <p:spPr>
          <a:xfrm rot="16200000">
            <a:off x="2313182" y="3090153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86561" y="2454397"/>
            <a:ext cx="1900236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Clique em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341" y="2846097"/>
            <a:ext cx="828675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CaixaDeTexto 16"/>
          <p:cNvSpPr txBox="1"/>
          <p:nvPr/>
        </p:nvSpPr>
        <p:spPr>
          <a:xfrm>
            <a:off x="2057842" y="4826737"/>
            <a:ext cx="1900236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Verifique se escolheu  o arquivo correto e clique em 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622" y="5639843"/>
            <a:ext cx="828675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678" y="716477"/>
            <a:ext cx="5424487" cy="3008950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478" y="3601108"/>
            <a:ext cx="5980175" cy="2274151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6" name="Seta para baixo 15"/>
          <p:cNvSpPr/>
          <p:nvPr/>
        </p:nvSpPr>
        <p:spPr>
          <a:xfrm rot="16200000">
            <a:off x="4207205" y="5239985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240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14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95" y="1233934"/>
            <a:ext cx="8336206" cy="3900041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16200000">
            <a:off x="5274684" y="3528435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1565257" y="3183954"/>
            <a:ext cx="3390229" cy="11695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Nesta fase, você vai incluir a </a:t>
            </a:r>
            <a:r>
              <a:rPr lang="pt-BR" sz="1400" b="1" dirty="0">
                <a:solidFill>
                  <a:srgbClr val="C00000"/>
                </a:solidFill>
              </a:rPr>
              <a:t>Carta de apresentação</a:t>
            </a:r>
            <a:r>
              <a:rPr lang="pt-BR" sz="1400" dirty="0"/>
              <a:t>. Para isso, clique em 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2646" y="3768729"/>
            <a:ext cx="1695450" cy="276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154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15</a:t>
            </a:fld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1303038"/>
            <a:ext cx="7524750" cy="501967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16200000">
            <a:off x="3217340" y="3014085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769751" y="2666794"/>
            <a:ext cx="27333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Deixe selecionada esta opção!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493526" y="5886244"/>
            <a:ext cx="27333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Selecione </a:t>
            </a:r>
            <a:r>
              <a:rPr lang="pt-BR" sz="1400" b="1" dirty="0">
                <a:solidFill>
                  <a:srgbClr val="C00000"/>
                </a:solidFill>
              </a:rPr>
              <a:t>Outros</a:t>
            </a:r>
            <a:r>
              <a:rPr lang="pt-BR" sz="1400" dirty="0"/>
              <a:t> e ...</a:t>
            </a:r>
          </a:p>
        </p:txBody>
      </p:sp>
      <p:sp>
        <p:nvSpPr>
          <p:cNvPr id="9" name="Seta para baixo 8"/>
          <p:cNvSpPr/>
          <p:nvPr/>
        </p:nvSpPr>
        <p:spPr>
          <a:xfrm rot="16200000">
            <a:off x="3365226" y="584449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0063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16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25" y="1399277"/>
            <a:ext cx="5710237" cy="3984894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1" name="CaixaDeTexto 10"/>
          <p:cNvSpPr txBox="1"/>
          <p:nvPr/>
        </p:nvSpPr>
        <p:spPr>
          <a:xfrm>
            <a:off x="5030893" y="3796344"/>
            <a:ext cx="1900236" cy="10310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Clique em</a:t>
            </a:r>
          </a:p>
          <a:p>
            <a:pPr algn="ctr"/>
            <a:endParaRPr lang="pt-BR" sz="1400" dirty="0"/>
          </a:p>
          <a:p>
            <a:pPr algn="ctr">
              <a:spcBef>
                <a:spcPts val="600"/>
              </a:spcBef>
            </a:pPr>
            <a:r>
              <a:rPr lang="pt-BR" sz="1400" dirty="0"/>
              <a:t>Para selecionar a </a:t>
            </a:r>
            <a:r>
              <a:rPr lang="pt-BR" sz="1400" b="1" dirty="0"/>
              <a:t>Carta de Apresentação  </a:t>
            </a:r>
            <a:endParaRPr lang="pt-BR" sz="1400" b="1" dirty="0">
              <a:solidFill>
                <a:srgbClr val="C00000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3799" y="4045170"/>
            <a:ext cx="1114425" cy="266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Seta para baixo 12"/>
          <p:cNvSpPr/>
          <p:nvPr/>
        </p:nvSpPr>
        <p:spPr>
          <a:xfrm rot="16200000">
            <a:off x="6893033" y="380194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974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17</a:t>
            </a:fld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615" y="904875"/>
            <a:ext cx="6432660" cy="5364626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762002" y="4884506"/>
            <a:ext cx="1900236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Depois de selecionada a Carta, aparecerá esta tela. Clique em 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782" y="5697612"/>
            <a:ext cx="828675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Seta para baixo 13"/>
          <p:cNvSpPr/>
          <p:nvPr/>
        </p:nvSpPr>
        <p:spPr>
          <a:xfrm rot="16200000">
            <a:off x="3120177" y="5721076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7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18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66727" y="3836073"/>
            <a:ext cx="1900236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Novamente aparece a tela de Conclusão. Se não houver nenhum outro documento a ser inserido, clique em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sp>
        <p:nvSpPr>
          <p:cNvPr id="14" name="Seta para baixo 13"/>
          <p:cNvSpPr/>
          <p:nvPr/>
        </p:nvSpPr>
        <p:spPr>
          <a:xfrm rot="16200000">
            <a:off x="2668467" y="5016681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470" y="1751914"/>
            <a:ext cx="8336206" cy="3900041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279922" y="1090195"/>
            <a:ext cx="4606403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Para inserir a cópia de </a:t>
            </a:r>
            <a:r>
              <a:rPr lang="pt-BR" sz="1600" b="1" dirty="0">
                <a:solidFill>
                  <a:srgbClr val="0070C0"/>
                </a:solidFill>
              </a:rPr>
              <a:t>Parecer de Comitê de Ética </a:t>
            </a:r>
            <a:r>
              <a:rPr lang="pt-BR" sz="1600" dirty="0"/>
              <a:t>e o </a:t>
            </a:r>
            <a:r>
              <a:rPr lang="pt-BR" sz="1600" b="1" dirty="0">
                <a:solidFill>
                  <a:srgbClr val="0070C0"/>
                </a:solidFill>
              </a:rPr>
              <a:t>Relatório de identificação de plágio </a:t>
            </a:r>
            <a:r>
              <a:rPr lang="pt-BR" sz="1600" dirty="0"/>
              <a:t>também use a opção </a:t>
            </a:r>
            <a:r>
              <a:rPr lang="pt-BR" sz="1600" b="1" dirty="0"/>
              <a:t>Outros</a:t>
            </a:r>
            <a:r>
              <a:rPr lang="pt-BR" sz="1600" dirty="0"/>
              <a:t>; para outros documentos, se houver opções compatíveis, use-as. Mas lembre-se de só concluir o envio de arquivos quando todos houverem sido incluídos.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70" y="5080454"/>
            <a:ext cx="742950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2076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833828" y="1067473"/>
            <a:ext cx="190023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O sistema mostra os arquivos inseridos.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058" y="2203979"/>
            <a:ext cx="10078676" cy="3087687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4" name="Seta para baixo 13"/>
          <p:cNvSpPr/>
          <p:nvPr/>
        </p:nvSpPr>
        <p:spPr>
          <a:xfrm>
            <a:off x="2660000" y="1663881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759763" y="5441001"/>
            <a:ext cx="258456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Se estiver tudo certo, clique em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650" y="5738633"/>
            <a:ext cx="1276350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eta para baixo 11"/>
          <p:cNvSpPr/>
          <p:nvPr/>
        </p:nvSpPr>
        <p:spPr>
          <a:xfrm rot="10800000">
            <a:off x="2088500" y="4775437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400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t>2</a:t>
            </a:fld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1769512" y="2291637"/>
            <a:ext cx="100304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Neste tutorial, você vai ver como:</a:t>
            </a:r>
          </a:p>
          <a:p>
            <a:pPr marL="1076325" indent="-342900"/>
            <a:endParaRPr lang="pt-BR" dirty="0"/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Submeter um artigo à Revista de APS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Conferir a lista de checagem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Inserir o documento original (manuscrito)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Inserir a Carta de Apresentação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Inserir cópia de Parecer de CEP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Inserir relatório gerado por </a:t>
            </a:r>
            <a:r>
              <a:rPr lang="pt-BR" i="1" dirty="0"/>
              <a:t>software</a:t>
            </a:r>
            <a:r>
              <a:rPr lang="pt-BR" dirty="0"/>
              <a:t> antiplágio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Inserir e editar autores e coautores</a:t>
            </a:r>
          </a:p>
          <a:p>
            <a:pPr marL="1076325" indent="-342900">
              <a:buFont typeface="Wingdings" panose="05000000000000000000" pitchFamily="2" charset="2"/>
              <a:buChar char="ü"/>
            </a:pPr>
            <a:r>
              <a:rPr lang="pt-BR" dirty="0"/>
              <a:t>Finalizar a submissão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7454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20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785758"/>
            <a:ext cx="8504249" cy="395287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83488" y="4050351"/>
            <a:ext cx="6145862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C00000"/>
                </a:solidFill>
              </a:rPr>
              <a:t>Atenção!</a:t>
            </a:r>
          </a:p>
          <a:p>
            <a:pPr algn="ctr"/>
            <a:endParaRPr lang="pt-BR" sz="1400" b="1" dirty="0">
              <a:solidFill>
                <a:srgbClr val="C00000"/>
              </a:solidFill>
            </a:endParaRPr>
          </a:p>
          <a:p>
            <a:pPr marL="714375" indent="-285750">
              <a:buFont typeface="Arial" panose="020B0604020202020204" pitchFamily="34" charset="0"/>
              <a:buChar char="•"/>
            </a:pPr>
            <a:r>
              <a:rPr lang="pt-BR" sz="1600" b="1" dirty="0"/>
              <a:t>Título</a:t>
            </a:r>
            <a:r>
              <a:rPr lang="pt-BR" sz="1600" dirty="0"/>
              <a:t> e </a:t>
            </a:r>
            <a:r>
              <a:rPr lang="pt-BR" sz="1600" b="1" dirty="0"/>
              <a:t>Resumo</a:t>
            </a:r>
            <a:r>
              <a:rPr lang="pt-BR" sz="1600" dirty="0"/>
              <a:t> são obrigatórios</a:t>
            </a:r>
          </a:p>
          <a:p>
            <a:pPr marL="714375" indent="-285750">
              <a:buFont typeface="Arial" panose="020B0604020202020204" pitchFamily="34" charset="0"/>
              <a:buChar char="•"/>
            </a:pPr>
            <a:r>
              <a:rPr lang="pt-BR" sz="1600" dirty="0"/>
              <a:t>Se o título começar com um artigo definido ou indefinido, ele deverá ser inserido no campo </a:t>
            </a:r>
            <a:r>
              <a:rPr lang="pt-BR" sz="1600" b="1" dirty="0"/>
              <a:t>Prefixo</a:t>
            </a:r>
          </a:p>
          <a:p>
            <a:pPr algn="ctr"/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1833828" y="1067473"/>
            <a:ext cx="1900236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Chegamos à primeira fase da Etapa 3 (</a:t>
            </a:r>
            <a:r>
              <a:rPr lang="pt-BR" sz="1400" b="1" dirty="0">
                <a:solidFill>
                  <a:srgbClr val="C00000"/>
                </a:solidFill>
              </a:rPr>
              <a:t>Inserir metadados</a:t>
            </a:r>
            <a:r>
              <a:rPr lang="pt-BR" sz="1400" dirty="0"/>
              <a:t>)!</a:t>
            </a:r>
          </a:p>
        </p:txBody>
      </p:sp>
    </p:spTree>
    <p:extLst>
      <p:ext uri="{BB962C8B-B14F-4D97-AF65-F5344CB8AC3E}">
        <p14:creationId xmlns:p14="http://schemas.microsoft.com/office/powerpoint/2010/main" val="2536234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833827" y="1067473"/>
            <a:ext cx="2195247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Rolando a tela, veem-se vários campos obrigatórios (com asterisco em vermelho)</a:t>
            </a:r>
          </a:p>
        </p:txBody>
      </p:sp>
      <p:sp>
        <p:nvSpPr>
          <p:cNvPr id="14" name="Seta para baixo 13"/>
          <p:cNvSpPr/>
          <p:nvPr/>
        </p:nvSpPr>
        <p:spPr>
          <a:xfrm rot="16200000">
            <a:off x="5449562" y="4821330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297799" y="3640722"/>
            <a:ext cx="4943475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C00000"/>
                </a:solidFill>
              </a:rPr>
              <a:t>Atenção!</a:t>
            </a:r>
          </a:p>
          <a:p>
            <a:pPr algn="ctr"/>
            <a:endParaRPr lang="pt-BR" sz="1400" b="1" dirty="0">
              <a:solidFill>
                <a:srgbClr val="C00000"/>
              </a:solidFill>
            </a:endParaRPr>
          </a:p>
          <a:p>
            <a:pPr algn="ctr"/>
            <a:r>
              <a:rPr lang="pt-BR" sz="1400" dirty="0"/>
              <a:t>Palavras-chave – mínimo de três (3) e máximo de cinco (5) – , ou descritores do conteúdo do trabalho,  devem ser apresentadas em português </a:t>
            </a:r>
            <a:r>
              <a:rPr lang="pt-BR" sz="1400" b="1" dirty="0"/>
              <a:t>de acordo com o </a:t>
            </a:r>
            <a:r>
              <a:rPr lang="pt-BR" sz="1400" b="1" dirty="0" err="1"/>
              <a:t>DeCS</a:t>
            </a:r>
            <a:r>
              <a:rPr lang="pt-BR" sz="1400" dirty="0"/>
              <a:t> – Descritores em Ciências da Saúde da BIREME- Centro Latino Americano e do Caribe de Informação em Ciências da Saúde – URL:&lt; </a:t>
            </a:r>
            <a:r>
              <a:rPr lang="pt-BR" sz="1400" b="1" u="sng" dirty="0">
                <a:hlinkClick r:id="rId2"/>
              </a:rPr>
              <a:t>https://decs.bvsalud.org/</a:t>
            </a:r>
            <a:r>
              <a:rPr lang="pt-BR" sz="1400" dirty="0"/>
              <a:t>&gt;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717949"/>
            <a:ext cx="3850409" cy="5524500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496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43302" y="1705648"/>
            <a:ext cx="2195247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Preste a atenção nesta parte da Etapa 3. </a:t>
            </a:r>
            <a:r>
              <a:rPr lang="pt-BR" b="1" dirty="0">
                <a:solidFill>
                  <a:srgbClr val="0070C0"/>
                </a:solidFill>
              </a:rPr>
              <a:t>Todos os autores</a:t>
            </a:r>
            <a:r>
              <a:rPr lang="pt-BR" dirty="0">
                <a:solidFill>
                  <a:srgbClr val="0070C0"/>
                </a:solidFill>
              </a:rPr>
              <a:t> </a:t>
            </a:r>
            <a:r>
              <a:rPr lang="pt-BR" sz="1600" dirty="0"/>
              <a:t>devem ser inseridos no ato da submissão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3481387"/>
            <a:ext cx="11115675" cy="199072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9291902" y="2039571"/>
            <a:ext cx="219524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Clique aqui para incluir os outros autores, um por vez.</a:t>
            </a:r>
          </a:p>
        </p:txBody>
      </p:sp>
      <p:sp>
        <p:nvSpPr>
          <p:cNvPr id="14" name="Seta para baixo 13"/>
          <p:cNvSpPr/>
          <p:nvPr/>
        </p:nvSpPr>
        <p:spPr>
          <a:xfrm>
            <a:off x="10259686" y="2973344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943475" y="4638675"/>
            <a:ext cx="1724025" cy="257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101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23</a:t>
            </a:fld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211" y="682625"/>
            <a:ext cx="7458075" cy="6038850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2757752" y="0"/>
            <a:ext cx="4385998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Lembre-se de que apenas o último sobrenome deve constar no campo </a:t>
            </a:r>
            <a:r>
              <a:rPr lang="pt-BR" sz="1600" b="1" dirty="0"/>
              <a:t>Sobrenome</a:t>
            </a:r>
            <a:r>
              <a:rPr lang="pt-BR" sz="1600" dirty="0"/>
              <a:t>. </a:t>
            </a:r>
          </a:p>
          <a:p>
            <a:pPr algn="ctr"/>
            <a:r>
              <a:rPr lang="pt-BR" sz="1600" dirty="0"/>
              <a:t>Indicador de parentesco também fica junto ao último sobrenome. Ex.: Souza Filho; Oliveira Neto etc. 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591425" y="2574147"/>
            <a:ext cx="310307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IMPORTANTE</a:t>
            </a:r>
            <a:r>
              <a:rPr lang="pt-BR" sz="1600" dirty="0"/>
              <a:t>: não preencha este campo!</a:t>
            </a:r>
          </a:p>
        </p:txBody>
      </p:sp>
      <p:sp>
        <p:nvSpPr>
          <p:cNvPr id="14" name="Seta para baixo 13"/>
          <p:cNvSpPr/>
          <p:nvPr/>
        </p:nvSpPr>
        <p:spPr>
          <a:xfrm rot="5400000">
            <a:off x="6857999" y="253003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314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24</a:t>
            </a:fld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867992" y="1646219"/>
            <a:ext cx="3635272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DEIXE </a:t>
            </a:r>
            <a:r>
              <a:rPr lang="pt-BR" sz="2400" dirty="0"/>
              <a:t>estes campos em branco. Caso o artigo seja aceito para publicação, eles serão preenchidos pela Equipe de Editoração com base em informações que serão extraídas de seu CV Lattes atualizado.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BAD4825-FF5A-4D46-B326-845FF025D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15" y="1822288"/>
            <a:ext cx="7336362" cy="3330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Seta para baixo 10"/>
          <p:cNvSpPr/>
          <p:nvPr/>
        </p:nvSpPr>
        <p:spPr>
          <a:xfrm rot="5400000">
            <a:off x="7056935" y="3661176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 rot="5400000">
            <a:off x="7104532" y="1758515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432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25</a:t>
            </a:fld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77" y="1104900"/>
            <a:ext cx="7219950" cy="481012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5181601" y="1552049"/>
            <a:ext cx="3429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Deixe marcadas estas duas caixas de seleção.</a:t>
            </a:r>
          </a:p>
        </p:txBody>
      </p:sp>
      <p:sp>
        <p:nvSpPr>
          <p:cNvPr id="14" name="Seta para baixo 13"/>
          <p:cNvSpPr/>
          <p:nvPr/>
        </p:nvSpPr>
        <p:spPr>
          <a:xfrm rot="5400000">
            <a:off x="4196803" y="1501551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13488" y="1498050"/>
            <a:ext cx="1014414" cy="292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236477" y="2475974"/>
            <a:ext cx="3506847" cy="2923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800991" y="3661811"/>
            <a:ext cx="3752584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Não se esqueça de solicitar a autorização ORCID de todos os autores.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41277" y="5150218"/>
            <a:ext cx="3429000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Clique em 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algn="ctr"/>
            <a:r>
              <a:rPr lang="pt-BR" sz="1600" dirty="0"/>
              <a:t>e repita o processo para todos os coautores.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213488" y="3002641"/>
            <a:ext cx="4968113" cy="13407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baixo 10"/>
          <p:cNvSpPr/>
          <p:nvPr/>
        </p:nvSpPr>
        <p:spPr>
          <a:xfrm rot="5400000">
            <a:off x="4953000" y="359803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877" y="5549113"/>
            <a:ext cx="685800" cy="30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Seta para baixo 15"/>
          <p:cNvSpPr/>
          <p:nvPr/>
        </p:nvSpPr>
        <p:spPr>
          <a:xfrm rot="5400000">
            <a:off x="1440623" y="5396892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823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26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27" y="2118166"/>
            <a:ext cx="4648200" cy="263842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4" name="Seta para baixo 13"/>
          <p:cNvSpPr/>
          <p:nvPr/>
        </p:nvSpPr>
        <p:spPr>
          <a:xfrm rot="16200000">
            <a:off x="708302" y="3092066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34" y="974615"/>
            <a:ext cx="4854066" cy="5505450"/>
          </a:xfrm>
          <a:prstGeom prst="rect">
            <a:avLst/>
          </a:prstGeom>
        </p:spPr>
      </p:pic>
      <p:sp>
        <p:nvSpPr>
          <p:cNvPr id="11" name="Seta para baixo 10"/>
          <p:cNvSpPr/>
          <p:nvPr/>
        </p:nvSpPr>
        <p:spPr>
          <a:xfrm rot="16200000">
            <a:off x="4440999" y="2892155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8505826" y="3235041"/>
            <a:ext cx="3429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Preencha os campos que estiverem sem informações e ...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8259466" y="4545280"/>
            <a:ext cx="3752584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Não se esqueça de solicitar a autorização ORCID. O ORCID é por submissão, não importando se você já o houver cadastrado no sistema. Marque essa opção para que o sistema envie </a:t>
            </a:r>
            <a:r>
              <a:rPr lang="pt-BR" sz="1600" i="1" dirty="0"/>
              <a:t>e-mail</a:t>
            </a:r>
            <a:r>
              <a:rPr lang="pt-BR" sz="1600" dirty="0"/>
              <a:t> com um </a:t>
            </a:r>
            <a:r>
              <a:rPr lang="pt-BR" sz="1600" i="1" dirty="0"/>
              <a:t>link</a:t>
            </a:r>
            <a:r>
              <a:rPr lang="pt-BR" sz="1600" dirty="0"/>
              <a:t> por meio do qual essa associação será feita.</a:t>
            </a:r>
          </a:p>
        </p:txBody>
      </p:sp>
      <p:sp>
        <p:nvSpPr>
          <p:cNvPr id="16" name="Seta para baixo 15"/>
          <p:cNvSpPr/>
          <p:nvPr/>
        </p:nvSpPr>
        <p:spPr>
          <a:xfrm rot="5400000">
            <a:off x="7624192" y="4851932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/>
          <p:cNvSpPr txBox="1"/>
          <p:nvPr/>
        </p:nvSpPr>
        <p:spPr>
          <a:xfrm>
            <a:off x="2624901" y="5827433"/>
            <a:ext cx="152400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Clique em 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284" y="6173851"/>
            <a:ext cx="685800" cy="304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Seta para baixo 20"/>
          <p:cNvSpPr/>
          <p:nvPr/>
        </p:nvSpPr>
        <p:spPr>
          <a:xfrm rot="16200000">
            <a:off x="4440999" y="597672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92827" y="548506"/>
            <a:ext cx="2209799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Na lista de coautores, clique na setinha azul para </a:t>
            </a:r>
            <a:r>
              <a:rPr lang="pt-BR" sz="1600" b="1" dirty="0"/>
              <a:t>editar o seu próprio perfil de autor</a:t>
            </a:r>
            <a:r>
              <a:rPr lang="pt-BR" sz="1600" dirty="0"/>
              <a:t> na submissão. Depois, clique em </a:t>
            </a:r>
            <a:r>
              <a:rPr lang="pt-BR" sz="1600" b="1" dirty="0"/>
              <a:t>Editar</a:t>
            </a:r>
            <a:r>
              <a:rPr lang="pt-BR" sz="1600" dirty="0"/>
              <a:t>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7DD6FB9-E945-4CB1-8BF5-E6F1960E7A35}"/>
              </a:ext>
            </a:extLst>
          </p:cNvPr>
          <p:cNvSpPr/>
          <p:nvPr/>
        </p:nvSpPr>
        <p:spPr>
          <a:xfrm>
            <a:off x="5338627" y="1971923"/>
            <a:ext cx="4437707" cy="1021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B2FC52A-9355-495D-AC1A-01C755E970E4}"/>
              </a:ext>
            </a:extLst>
          </p:cNvPr>
          <p:cNvSpPr/>
          <p:nvPr/>
        </p:nvSpPr>
        <p:spPr>
          <a:xfrm>
            <a:off x="5267272" y="1054359"/>
            <a:ext cx="1851983" cy="111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0430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27</a:t>
            </a:fld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909" y="848374"/>
            <a:ext cx="4424627" cy="268976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5" name="CaixaDeTexto 14"/>
          <p:cNvSpPr txBox="1"/>
          <p:nvPr/>
        </p:nvSpPr>
        <p:spPr>
          <a:xfrm>
            <a:off x="237741" y="1454094"/>
            <a:ext cx="2584569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Terminadas as alterações e inserções de dados, clique em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740" y="2027126"/>
            <a:ext cx="1276350" cy="2857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Seta para baixo 22"/>
          <p:cNvSpPr/>
          <p:nvPr/>
        </p:nvSpPr>
        <p:spPr>
          <a:xfrm rot="16200000">
            <a:off x="2187036" y="262108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dirty="0"/>
              <a:t>1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481" y="2690179"/>
            <a:ext cx="7833617" cy="1606027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24" name="CaixaDeTexto 23"/>
          <p:cNvSpPr txBox="1"/>
          <p:nvPr/>
        </p:nvSpPr>
        <p:spPr>
          <a:xfrm>
            <a:off x="6636719" y="3673999"/>
            <a:ext cx="1451811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Clique em 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247" y="3968135"/>
            <a:ext cx="720845" cy="150392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3" name="Seta para baixo 22">
            <a:extLst>
              <a:ext uri="{FF2B5EF4-FFF2-40B4-BE49-F238E27FC236}">
                <a16:creationId xmlns:a16="http://schemas.microsoft.com/office/drawing/2014/main" id="{8F5475CE-4611-50C7-C15F-EA4869F26948}"/>
              </a:ext>
            </a:extLst>
          </p:cNvPr>
          <p:cNvSpPr/>
          <p:nvPr/>
        </p:nvSpPr>
        <p:spPr>
          <a:xfrm rot="5400000">
            <a:off x="5872191" y="3686226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t-BR" dirty="0"/>
              <a:t>2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FEC519-51A3-BF44-0D72-5BAE825480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909" y="4508066"/>
            <a:ext cx="4231810" cy="1964769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E3C4ADA-4C70-3ED7-3BD7-2014B6B0E8BF}"/>
              </a:ext>
            </a:extLst>
          </p:cNvPr>
          <p:cNvSpPr txBox="1"/>
          <p:nvPr/>
        </p:nvSpPr>
        <p:spPr>
          <a:xfrm>
            <a:off x="3921869" y="5545679"/>
            <a:ext cx="258456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Clique em </a:t>
            </a:r>
          </a:p>
          <a:p>
            <a:pPr algn="ctr"/>
            <a:endParaRPr lang="pt-BR" sz="1400" dirty="0"/>
          </a:p>
          <a:p>
            <a:pPr algn="ctr"/>
            <a:endParaRPr lang="pt-BR" sz="1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408538-7387-789C-7809-2DEF99682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6028" y="5867386"/>
            <a:ext cx="476250" cy="3238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Seta para baixo 22">
            <a:extLst>
              <a:ext uri="{FF2B5EF4-FFF2-40B4-BE49-F238E27FC236}">
                <a16:creationId xmlns:a16="http://schemas.microsoft.com/office/drawing/2014/main" id="{895CBDAB-16FD-BE32-19DF-CD1EA2D25ACC}"/>
              </a:ext>
            </a:extLst>
          </p:cNvPr>
          <p:cNvSpPr/>
          <p:nvPr/>
        </p:nvSpPr>
        <p:spPr>
          <a:xfrm rot="16200000">
            <a:off x="1769635" y="5250332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03611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444D0B7-B653-2F89-9040-2F7916D98602}"/>
              </a:ext>
            </a:extLst>
          </p:cNvPr>
          <p:cNvSpPr txBox="1"/>
          <p:nvPr/>
        </p:nvSpPr>
        <p:spPr>
          <a:xfrm>
            <a:off x="1746313" y="891561"/>
            <a:ext cx="9308148" cy="567847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b="1" dirty="0">
                <a:solidFill>
                  <a:srgbClr val="FF0000"/>
                </a:solidFill>
              </a:rPr>
              <a:t>Tramitação das submissões </a:t>
            </a:r>
          </a:p>
          <a:p>
            <a:pPr algn="just">
              <a:spcAft>
                <a:spcPts val="1200"/>
              </a:spcAft>
            </a:pPr>
            <a:r>
              <a:rPr lang="pt-BR" sz="1700" dirty="0"/>
              <a:t>Os manuscritos recebidos são protocolados pelo OJS 3 (Open </a:t>
            </a:r>
            <a:r>
              <a:rPr lang="pt-BR" sz="1700" dirty="0" err="1"/>
              <a:t>Journal</a:t>
            </a:r>
            <a:r>
              <a:rPr lang="pt-BR" sz="1700" dirty="0"/>
              <a:t> systems), ficando na fila de submissões com o </a:t>
            </a:r>
            <a:r>
              <a:rPr lang="pt-BR" sz="1700" i="1" dirty="0"/>
              <a:t>status</a:t>
            </a:r>
            <a:r>
              <a:rPr lang="pt-BR" sz="1700" dirty="0"/>
              <a:t> "</a:t>
            </a:r>
            <a:r>
              <a:rPr lang="pt-BR" sz="1700" b="1" dirty="0"/>
              <a:t>Submissão</a:t>
            </a:r>
            <a:r>
              <a:rPr lang="pt-BR" sz="1700" dirty="0"/>
              <a:t>". A Secretaria faz uma análise preliminar da submissão (</a:t>
            </a:r>
            <a:r>
              <a:rPr lang="pt-BR" sz="1700" b="1" dirty="0"/>
              <a:t>primeira etapa de pré-avaliação</a:t>
            </a:r>
            <a:r>
              <a:rPr lang="pt-BR" sz="1700" dirty="0"/>
              <a:t>), verificando se todas as diretrizes foram cumpridas. Em caso afirmativo, a submissão é enviada ao </a:t>
            </a:r>
            <a:r>
              <a:rPr lang="pt-BR" sz="1700" b="1" dirty="0"/>
              <a:t>Conselho Editorial</a:t>
            </a:r>
            <a:r>
              <a:rPr lang="pt-BR" sz="1700" dirty="0"/>
              <a:t>, que avalia a adesão do artigo ao escopo da revista, entre outros aspectos (</a:t>
            </a:r>
            <a:r>
              <a:rPr lang="pt-BR" sz="1700" b="1" dirty="0"/>
              <a:t>segunda etapa de pré-avaliação</a:t>
            </a:r>
            <a:r>
              <a:rPr lang="pt-BR" sz="1700" dirty="0"/>
              <a:t>). Tendo a submissão passado pelas etapas iniciais, a editora-executiva faz a triagem, insere-se como editora e faz a solicitação de avaliação a </a:t>
            </a:r>
            <a:r>
              <a:rPr lang="pt-BR" sz="1700" b="1" dirty="0"/>
              <a:t>pareceristas voluntários </a:t>
            </a:r>
            <a:r>
              <a:rPr lang="pt-BR" sz="1700" dirty="0"/>
              <a:t>cadastrados na revista (</a:t>
            </a:r>
            <a:r>
              <a:rPr lang="pt-BR" sz="1700" b="1" dirty="0"/>
              <a:t>etapa de avaliação</a:t>
            </a:r>
            <a:r>
              <a:rPr lang="pt-BR" sz="1700" dirty="0"/>
              <a:t>). Todos os artigos são submetidos à avaliação de, no mínimo, </a:t>
            </a:r>
            <a:r>
              <a:rPr lang="pt-BR" sz="1700" b="1" dirty="0"/>
              <a:t>dois pareceristas</a:t>
            </a:r>
            <a:r>
              <a:rPr lang="pt-BR" sz="1700" dirty="0"/>
              <a:t>, em um processo duplo-cego. Os  pareceristas os analisam em relação aos seguintes aspectos: adequação do título ao conteúdo; estrutura da publicação; clareza e pertinência dos objetivos; metodologia; clareza das informações; citações e referências adequadas às normas técnicas adotadas pela revista e pertinência em relação à linha editorial da revista. Os avaliadores anexam seus pareceres no sistema, aceitando, recusando ou recomendando correções e/ou adequações necessárias. Nesses dois últimos casos, os artigos são devolvidos ao(s) autor(es) para ajustes e reenvio; e aos editores para novas avaliações. Em caso de recomendação de reformulação do artigo, o(s) autor(es) fazem as modificações solicitadas e anexam no sistema, junto ao artigo reformulado, uma carta ao editor, informando, ponto por ponto, as modificações feitas (</a:t>
            </a:r>
            <a:r>
              <a:rPr lang="pt-BR" sz="1700" b="1" dirty="0"/>
              <a:t>etapa de edição de texto</a:t>
            </a:r>
            <a:r>
              <a:rPr lang="pt-BR" sz="1700" dirty="0"/>
              <a:t>). Com o texto final estabelecido, os autores providenciam a </a:t>
            </a:r>
            <a:r>
              <a:rPr lang="pt-BR" sz="1700" b="1" dirty="0"/>
              <a:t>revisão textual</a:t>
            </a:r>
            <a:r>
              <a:rPr lang="pt-BR" sz="1700" dirty="0"/>
              <a:t> dos trechos em português e em línguas estrangeiras, anexando o texto revisado no sistema. Os artigos aprovados são diagramados e ficam disponíveis para publicação (</a:t>
            </a:r>
            <a:r>
              <a:rPr lang="pt-BR" sz="1700" b="1" dirty="0"/>
              <a:t>etapa de editoração</a:t>
            </a:r>
            <a:r>
              <a:rPr lang="pt-BR" sz="1700" dirty="0"/>
              <a:t>). </a:t>
            </a:r>
            <a:r>
              <a:rPr lang="pt-BR" sz="1700" b="1" dirty="0"/>
              <a:t>Não serão admitidos acréscimos ou modificações após a aprovação</a:t>
            </a:r>
            <a:r>
              <a:rPr lang="pt-BR" sz="1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7808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29</a:t>
            </a:fld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705623" y="5617686"/>
            <a:ext cx="7619640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/>
              <a:t>Se persistirem dúvidas quanto ao processo de submissão de manuscritos, por favor, entre em contato com a Revista de APS pelo endereço de </a:t>
            </a:r>
            <a:r>
              <a:rPr lang="pt-BR" sz="1400" i="1" dirty="0"/>
              <a:t>e-mail  </a:t>
            </a:r>
          </a:p>
          <a:p>
            <a:pPr algn="ctr"/>
            <a:r>
              <a:rPr lang="pt-BR" sz="1400" b="1" dirty="0">
                <a:solidFill>
                  <a:schemeClr val="accent5">
                    <a:lumMod val="75000"/>
                  </a:schemeClr>
                </a:solidFill>
                <a:hlinkClick r:id="rId2"/>
              </a:rPr>
              <a:t>revista.aps@ufjf.br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792229" y="6336268"/>
            <a:ext cx="78889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i="1" dirty="0"/>
              <a:t>Elaborado por Aloísio Marioni Abib - 2023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BA2B13F-3383-D2B8-C647-24AEBFD46B3C}"/>
              </a:ext>
            </a:extLst>
          </p:cNvPr>
          <p:cNvSpPr txBox="1"/>
          <p:nvPr/>
        </p:nvSpPr>
        <p:spPr>
          <a:xfrm>
            <a:off x="4390529" y="761846"/>
            <a:ext cx="7210583" cy="4401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pt-BR" sz="1400" b="0" i="0" dirty="0">
                <a:effectLst/>
                <a:latin typeface="Noto Sans" panose="020B0502040504020204" pitchFamily="34"/>
              </a:rPr>
              <a:t>A Revista de APS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não cobra taxas dos autores</a:t>
            </a:r>
            <a:r>
              <a:rPr lang="pt-BR" sz="1400" b="0" i="0" dirty="0">
                <a:effectLst/>
                <a:latin typeface="Noto Sans" panose="020B0502040504020204" pitchFamily="34"/>
              </a:rPr>
              <a:t>, porém as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revisões textuais </a:t>
            </a:r>
            <a:r>
              <a:rPr lang="pt-BR" sz="1400" b="0" i="0" dirty="0">
                <a:effectLst/>
                <a:latin typeface="Noto Sans" panose="020B0502040504020204" pitchFamily="34"/>
              </a:rPr>
              <a:t>de português e inglês (e espanhol, quando for o caso) e a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normalização bibliográfica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dos manuscritos </a:t>
            </a:r>
            <a:r>
              <a:rPr lang="pt-BR" sz="1400" b="1" i="0" u="sng" dirty="0">
                <a:effectLst/>
                <a:latin typeface="Noto Sans" panose="020B0502040504020204" pitchFamily="34"/>
              </a:rPr>
              <a:t>ACEITOS PARA PUBLICAÇÃO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serão de responsabilidade dos autores. As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revisões textuais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deverão ser realizadas por profissionais habilitados, com, no mínimo,</a:t>
            </a:r>
            <a:r>
              <a:rPr lang="pt-BR" sz="1400" b="1" i="0" dirty="0">
                <a:effectLst/>
                <a:latin typeface="Noto Sans" panose="020B0502040504020204" pitchFamily="34"/>
              </a:rPr>
              <a:t> graduação em Letras em cursos reconhecidos pelo MEC</a:t>
            </a:r>
            <a:r>
              <a:rPr lang="pt-BR" sz="1400" b="0" i="0" dirty="0">
                <a:effectLst/>
                <a:latin typeface="Noto Sans" panose="020B0502040504020204" pitchFamily="34"/>
              </a:rPr>
              <a:t>; no caso de trechos em inglês e/ou espanhol, serão aceitos, também, revisores que possuam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habilitação nesses idiomas obtida em cursos reconhecidos pelo MEC </a:t>
            </a:r>
            <a:r>
              <a:rPr lang="pt-BR" sz="1400" b="0" i="0" dirty="0">
                <a:effectLst/>
                <a:latin typeface="Noto Sans" panose="020B0502040504020204" pitchFamily="34"/>
              </a:rPr>
              <a:t>e/ou</a:t>
            </a:r>
            <a:r>
              <a:rPr lang="pt-BR" sz="1400" b="1" i="0" dirty="0">
                <a:effectLst/>
                <a:latin typeface="Noto Sans" panose="020B0502040504020204" pitchFamily="34"/>
              </a:rPr>
              <a:t> certificação reconhecida (TOEFL "</a:t>
            </a:r>
            <a:r>
              <a:rPr lang="pt-BR" sz="1400" b="1" i="0" dirty="0" err="1">
                <a:effectLst/>
                <a:latin typeface="Noto Sans" panose="020B0502040504020204" pitchFamily="34"/>
              </a:rPr>
              <a:t>iTP</a:t>
            </a:r>
            <a:r>
              <a:rPr lang="pt-BR" sz="1400" b="1" i="0" dirty="0">
                <a:effectLst/>
                <a:latin typeface="Noto Sans" panose="020B0502040504020204" pitchFamily="34"/>
              </a:rPr>
              <a:t>" </a:t>
            </a:r>
            <a:r>
              <a:rPr lang="pt-BR" sz="1400" b="0" i="0" dirty="0">
                <a:effectLst/>
                <a:latin typeface="Noto Sans" panose="020B0502040504020204" pitchFamily="34"/>
              </a:rPr>
              <a:t>ou</a:t>
            </a:r>
            <a:r>
              <a:rPr lang="pt-BR" sz="1400" b="1" i="0" dirty="0">
                <a:effectLst/>
                <a:latin typeface="Noto Sans" panose="020B0502040504020204" pitchFamily="34"/>
              </a:rPr>
              <a:t> "</a:t>
            </a:r>
            <a:r>
              <a:rPr lang="pt-BR" sz="1400" b="1" i="0" dirty="0" err="1">
                <a:effectLst/>
                <a:latin typeface="Noto Sans" panose="020B0502040504020204" pitchFamily="34"/>
              </a:rPr>
              <a:t>iBT</a:t>
            </a:r>
            <a:r>
              <a:rPr lang="pt-BR" sz="1400" b="1" i="0" dirty="0">
                <a:effectLst/>
                <a:latin typeface="Noto Sans" panose="020B0502040504020204" pitchFamily="34"/>
              </a:rPr>
              <a:t>"; Michigan, Cambridge,  CEFRL, IELTS e DELE "B2 e superiores, até o  C2")</a:t>
            </a:r>
            <a:r>
              <a:rPr lang="pt-BR" sz="1400" b="0" i="0" dirty="0">
                <a:effectLst/>
                <a:latin typeface="Noto Sans" panose="020B0502040504020204" pitchFamily="34"/>
              </a:rPr>
              <a:t>.  Os autores deverão informar, por escrito, em Nota Informativa (em PDF) anexada à submissão, o(s) nome(s) do(s) revisor(es) e o(s) </a:t>
            </a:r>
            <a:r>
              <a:rPr lang="pt-BR" sz="1400" b="0" i="1" dirty="0">
                <a:effectLst/>
                <a:latin typeface="Noto Sans" panose="020B0502040504020204" pitchFamily="34"/>
              </a:rPr>
              <a:t>link(s)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para seu(s) respectivo(s) currículo(s) Lattes, devidamente atualizados (</a:t>
            </a:r>
            <a:r>
              <a:rPr lang="pt-BR" sz="1400" b="1" i="0" dirty="0">
                <a:effectLst/>
                <a:latin typeface="Noto Sans" panose="020B0502040504020204" pitchFamily="34"/>
              </a:rPr>
              <a:t>essa informação é obrigatória)</a:t>
            </a:r>
            <a:r>
              <a:rPr lang="pt-BR" sz="1400" b="0" i="0" dirty="0">
                <a:effectLst/>
                <a:latin typeface="Noto Sans" panose="020B0502040504020204" pitchFamily="34"/>
              </a:rPr>
              <a:t>. </a:t>
            </a:r>
          </a:p>
          <a:p>
            <a:pPr indent="457200" algn="just"/>
            <a:r>
              <a:rPr lang="pt-BR" sz="1400" b="0" i="0" dirty="0">
                <a:effectLst/>
                <a:latin typeface="Noto Sans" panose="020B0502040504020204" pitchFamily="34"/>
              </a:rPr>
              <a:t>No caso de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empresas de revisão e/ou tradução</a:t>
            </a:r>
            <a:r>
              <a:rPr lang="pt-BR" sz="1400" b="0" i="0" dirty="0">
                <a:effectLst/>
                <a:latin typeface="Noto Sans" panose="020B0502040504020204" pitchFamily="34"/>
              </a:rPr>
              <a:t>, deverão ser informados o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CNPJ</a:t>
            </a:r>
            <a:r>
              <a:rPr lang="pt-BR" sz="1400" b="0" i="0" dirty="0">
                <a:effectLst/>
                <a:latin typeface="Noto Sans" panose="020B0502040504020204" pitchFamily="34"/>
              </a:rPr>
              <a:t>, o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endereço eletrônico da página e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 o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endereço de </a:t>
            </a:r>
            <a:r>
              <a:rPr lang="pt-BR" sz="1400" b="1" i="1" dirty="0">
                <a:effectLst/>
                <a:latin typeface="Noto Sans" panose="020B0502040504020204" pitchFamily="34"/>
              </a:rPr>
              <a:t>e-mail </a:t>
            </a:r>
            <a:r>
              <a:rPr lang="pt-BR" sz="1400" b="0" i="0" dirty="0">
                <a:effectLst/>
                <a:latin typeface="Noto Sans" panose="020B0502040504020204" pitchFamily="34"/>
              </a:rPr>
              <a:t>da empresa, que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deverá atestar, em documento assinado pela direção e/ou responsável legal</a:t>
            </a:r>
            <a:r>
              <a:rPr lang="pt-BR" sz="1400" b="0" i="0" dirty="0">
                <a:effectLst/>
                <a:latin typeface="Noto Sans" panose="020B0502040504020204" pitchFamily="34"/>
              </a:rPr>
              <a:t>, que </a:t>
            </a:r>
            <a:r>
              <a:rPr lang="pt-BR" sz="1400" b="1" i="0" dirty="0">
                <a:effectLst/>
                <a:latin typeface="Noto Sans" panose="020B0502040504020204" pitchFamily="34"/>
              </a:rPr>
              <a:t>seus profissionais possuem as habilitações e/ou certificações exigidas</a:t>
            </a:r>
            <a:r>
              <a:rPr lang="pt-BR" sz="1400" b="0" i="0" dirty="0">
                <a:effectLst/>
                <a:latin typeface="Noto Sans" panose="020B0502040504020204" pitchFamily="34"/>
              </a:rPr>
              <a:t>. Se desejar, o revisor poderá informar seu endereço de </a:t>
            </a:r>
            <a:r>
              <a:rPr lang="pt-BR" sz="1400" b="0" i="1" dirty="0">
                <a:effectLst/>
                <a:latin typeface="Noto Sans" panose="020B0502040504020204" pitchFamily="34"/>
              </a:rPr>
              <a:t>e-mail</a:t>
            </a:r>
            <a:r>
              <a:rPr lang="pt-BR" sz="1400" b="0" i="0" dirty="0">
                <a:effectLst/>
                <a:latin typeface="Noto Sans" panose="020B0502040504020204" pitchFamily="34"/>
              </a:rPr>
              <a:t> para divulgação de seu trabalho. Essas informações serão apresentadas na página da submissão, mas não constarão no artigo.</a:t>
            </a:r>
            <a:endParaRPr lang="pt-BR" sz="1400" dirty="0"/>
          </a:p>
        </p:txBody>
      </p:sp>
      <p:sp>
        <p:nvSpPr>
          <p:cNvPr id="23" name="Seta para baixo 22"/>
          <p:cNvSpPr/>
          <p:nvPr/>
        </p:nvSpPr>
        <p:spPr>
          <a:xfrm rot="16200000">
            <a:off x="3843352" y="2756909"/>
            <a:ext cx="532992" cy="81119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3086924-EDF9-EA5C-F019-105602901A20}"/>
              </a:ext>
            </a:extLst>
          </p:cNvPr>
          <p:cNvSpPr txBox="1"/>
          <p:nvPr/>
        </p:nvSpPr>
        <p:spPr>
          <a:xfrm>
            <a:off x="637945" y="1502933"/>
            <a:ext cx="3752584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0000"/>
                </a:solidFill>
              </a:rPr>
              <a:t>Atenção</a:t>
            </a:r>
            <a:r>
              <a:rPr lang="pt-BR" sz="1600" dirty="0"/>
              <a:t>: esta informação destina-se, </a:t>
            </a:r>
            <a:r>
              <a:rPr lang="pt-BR" sz="1600" b="1" dirty="0"/>
              <a:t>somente</a:t>
            </a:r>
            <a:r>
              <a:rPr lang="pt-BR" sz="1600" dirty="0"/>
              <a:t>, aos autores cujos manuscritos </a:t>
            </a:r>
            <a:r>
              <a:rPr lang="pt-BR" sz="1600" b="1" dirty="0"/>
              <a:t>foram aceitos para publicação</a:t>
            </a:r>
            <a:r>
              <a:rPr lang="pt-BR" sz="1600" dirty="0"/>
              <a:t>. As revisões serão solicitadas na etapa de </a:t>
            </a:r>
            <a:r>
              <a:rPr lang="pt-BR" sz="1600" b="1" dirty="0"/>
              <a:t>edição de texto</a:t>
            </a:r>
            <a:r>
              <a:rPr lang="pt-BR" sz="1600" dirty="0"/>
              <a:t>, e </a:t>
            </a:r>
            <a:r>
              <a:rPr lang="pt-BR" sz="1600" b="1" dirty="0"/>
              <a:t>NÃO na etapa de submissão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51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t>3</a:t>
            </a:fld>
            <a:endParaRPr lang="pt-BR" dirty="0"/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1758020" y="1329604"/>
            <a:ext cx="8764174" cy="491631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pt-B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iniciar a submissão ...</a:t>
            </a:r>
          </a:p>
          <a:p>
            <a:pPr marL="1076325" indent="-342900">
              <a:lnSpc>
                <a:spcPct val="100000"/>
              </a:lnSpc>
              <a:spcBef>
                <a:spcPts val="600"/>
              </a:spcBef>
            </a:pPr>
            <a:endParaRPr lang="pt-B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6325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Elabore o artigo de acordo com o </a:t>
            </a:r>
            <a:r>
              <a:rPr lang="pt-BR" sz="2400" b="1" dirty="0">
                <a:hlinkClick r:id="rId2"/>
              </a:rPr>
              <a:t>Modelo para elaboração de artigos para submissão</a:t>
            </a: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6325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Baixe, preencha e assine a</a:t>
            </a:r>
            <a:r>
              <a:rPr lang="pt-BR" sz="2000" dirty="0"/>
              <a:t>  </a:t>
            </a:r>
            <a:r>
              <a:rPr lang="pt-BR" sz="2400" b="1" dirty="0">
                <a:hlinkClick r:id="rId3"/>
              </a:rPr>
              <a:t>Carta de apresentação de artigo para submissão</a:t>
            </a:r>
            <a:r>
              <a:rPr lang="pt-BR" sz="2400" b="1" dirty="0">
                <a:hlinkClick r:id="rId4"/>
              </a:rPr>
              <a:t> </a:t>
            </a:r>
            <a:endParaRPr lang="pt-BR" sz="2400" b="1" dirty="0"/>
          </a:p>
          <a:p>
            <a:pPr marL="1076325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Gere um relatório por meio de um </a:t>
            </a:r>
            <a:r>
              <a:rPr lang="pt-BR" sz="2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antiplágio. Você poderá encontrar sugestões de aplicativos antiplágio na página </a:t>
            </a:r>
            <a:r>
              <a:rPr lang="pt-BR" sz="2200" b="1" dirty="0">
                <a:solidFill>
                  <a:srgbClr val="C00000"/>
                </a:solidFill>
                <a:hlinkClick r:id="rId5"/>
              </a:rPr>
              <a:t>Submissões</a:t>
            </a: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 10</a:t>
            </a: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076325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posse do relatório, revise seu manuscrito, corrigindo eventuais trechos que possam ser considerados plágio ou autoplágio.</a:t>
            </a:r>
          </a:p>
          <a:p>
            <a:pPr marL="1076325" indent="-3429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for o caso, tenha em mãos uma cópia em PDF do </a:t>
            </a:r>
            <a:r>
              <a:rPr lang="pt-BR" sz="2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Parecer do Comitê de Ética</a:t>
            </a:r>
            <a:r>
              <a:rPr lang="pt-BR" sz="2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296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634" y="1209675"/>
            <a:ext cx="7437492" cy="1316424"/>
          </a:xfrm>
          <a:prstGeom prst="rect">
            <a:avLst/>
          </a:prstGeom>
          <a:effectLst>
            <a:outerShdw blurRad="50800" dist="63500" dir="3000000" algn="tl" rotWithShape="0">
              <a:schemeClr val="tx2">
                <a:lumMod val="75000"/>
                <a:alpha val="40000"/>
              </a:schemeClr>
            </a:outerShdw>
          </a:effec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 rot="10800000">
            <a:off x="10877551" y="1404640"/>
            <a:ext cx="457200" cy="53340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71500" y="1209675"/>
            <a:ext cx="3400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Acesse a página </a:t>
            </a:r>
            <a:r>
              <a:rPr lang="pt-BR" dirty="0">
                <a:hlinkClick r:id="rId3"/>
              </a:rPr>
              <a:t>https://periodicos.ufjf.br/index.php/aps/index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058150" y="2259399"/>
            <a:ext cx="3400425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/>
              <a:t>Se você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não tem cadastro</a:t>
            </a:r>
            <a:r>
              <a:rPr lang="pt-BR" dirty="0"/>
              <a:t>, clique em </a:t>
            </a:r>
            <a:r>
              <a:rPr lang="pt-BR" b="1" dirty="0">
                <a:solidFill>
                  <a:srgbClr val="C00000"/>
                </a:solidFill>
              </a:rPr>
              <a:t>Cadastro</a:t>
            </a:r>
            <a:r>
              <a:rPr lang="pt-BR" dirty="0"/>
              <a:t>, caso contrário, clique em </a:t>
            </a:r>
            <a:r>
              <a:rPr lang="pt-BR" b="1" dirty="0">
                <a:solidFill>
                  <a:srgbClr val="C00000"/>
                </a:solidFill>
              </a:rPr>
              <a:t>Acesso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607" y="2913914"/>
            <a:ext cx="3298698" cy="3524250"/>
          </a:xfrm>
          <a:prstGeom prst="rect">
            <a:avLst/>
          </a:prstGeom>
          <a:effectLst>
            <a:outerShdw blurRad="50800" dist="88900" dir="2700000" algn="tl" rotWithShape="0">
              <a:schemeClr val="accent1">
                <a:lumMod val="75000"/>
                <a:alpha val="40000"/>
              </a:scheme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433389" y="3465848"/>
            <a:ext cx="20574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/>
              <a:t>Associe seu ORCID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10" name="Seta para baixo 9"/>
          <p:cNvSpPr/>
          <p:nvPr/>
        </p:nvSpPr>
        <p:spPr>
          <a:xfrm rot="16200000">
            <a:off x="2657571" y="3383814"/>
            <a:ext cx="457200" cy="53340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791325" y="3395814"/>
            <a:ext cx="4562475" cy="32932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ATENÇÃO</a:t>
            </a:r>
            <a:r>
              <a:rPr lang="pt-BR" sz="1600" dirty="0"/>
              <a:t>: se você não tem ORCID, por favor, faça o seu registro: </a:t>
            </a:r>
            <a:r>
              <a:rPr lang="pt-BR" sz="1600" b="1" dirty="0"/>
              <a:t>O ORCID-id é obrigatório para todos os autores</a:t>
            </a:r>
            <a:r>
              <a:rPr lang="pt-BR" sz="1600" dirty="0"/>
              <a:t>! </a:t>
            </a:r>
          </a:p>
          <a:p>
            <a:r>
              <a:rPr lang="pt-BR" sz="1600" dirty="0"/>
              <a:t>"O </a:t>
            </a:r>
            <a:r>
              <a:rPr lang="pt-BR" sz="1600" b="1" dirty="0" err="1">
                <a:hlinkClick r:id="rId5"/>
              </a:rPr>
              <a:t>ORCiD</a:t>
            </a:r>
            <a:r>
              <a:rPr lang="pt-BR" sz="1600" dirty="0"/>
              <a:t> (</a:t>
            </a:r>
            <a:r>
              <a:rPr lang="pt-BR" sz="1600" i="1" dirty="0"/>
              <a:t>Open </a:t>
            </a:r>
            <a:r>
              <a:rPr lang="pt-BR" sz="1600" i="1" dirty="0" err="1"/>
              <a:t>Researcher</a:t>
            </a:r>
            <a:r>
              <a:rPr lang="pt-BR" sz="1600" i="1" dirty="0"/>
              <a:t> </a:t>
            </a:r>
            <a:r>
              <a:rPr lang="pt-BR" sz="1600" i="1" dirty="0" err="1"/>
              <a:t>and</a:t>
            </a:r>
            <a:r>
              <a:rPr lang="pt-BR" sz="1600" i="1" dirty="0"/>
              <a:t> </a:t>
            </a:r>
            <a:r>
              <a:rPr lang="pt-BR" sz="1600" i="1" dirty="0" err="1"/>
              <a:t>Contributor</a:t>
            </a:r>
            <a:r>
              <a:rPr lang="pt-BR" sz="1600" i="1" dirty="0"/>
              <a:t> ID</a:t>
            </a:r>
            <a:r>
              <a:rPr lang="pt-BR" sz="1600" dirty="0"/>
              <a:t>) é um identificador digital </a:t>
            </a:r>
            <a:r>
              <a:rPr lang="pt-BR" sz="1600" b="1" dirty="0"/>
              <a:t>único, gratuito e persistente</a:t>
            </a:r>
            <a:r>
              <a:rPr lang="pt-BR" sz="1600" dirty="0"/>
              <a:t>, que distingue um acadêmico/pesquisador de outro e resolve o problema da ambiguidade e semelhança de nomes de autores e indivíduos, substituindo as variações de nome por um único código numérico, algo como “0000-0002-0123-208X.”. Isso facilita o registro de informações e automatiza a atualização das publicações e produções (artigos, trabalhos </a:t>
            </a:r>
            <a:r>
              <a:rPr lang="pt-BR" sz="1600" dirty="0" err="1"/>
              <a:t>etc</a:t>
            </a:r>
            <a:r>
              <a:rPr lang="pt-BR" sz="1600" dirty="0"/>
              <a:t>)" (Fonte: </a:t>
            </a:r>
            <a:r>
              <a:rPr lang="pt-BR" sz="1600" dirty="0">
                <a:hlinkClick r:id="rId6"/>
              </a:rPr>
              <a:t>O que é </a:t>
            </a:r>
            <a:r>
              <a:rPr lang="pt-BR" sz="1600" dirty="0" err="1">
                <a:hlinkClick r:id="rId6"/>
              </a:rPr>
              <a:t>ORCiD</a:t>
            </a:r>
            <a:r>
              <a:rPr lang="pt-BR" sz="1600" dirty="0"/>
              <a:t>, com adaptações).</a:t>
            </a:r>
            <a:endParaRPr lang="pt-BR" sz="1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2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634" y="1209675"/>
            <a:ext cx="7437492" cy="1316424"/>
          </a:xfrm>
          <a:prstGeom prst="rect">
            <a:avLst/>
          </a:prstGeom>
          <a:effectLst>
            <a:outerShdw blurRad="50800" dist="63500" dir="3000000" algn="tl" rotWithShape="0">
              <a:schemeClr val="tx2">
                <a:lumMod val="75000"/>
                <a:alpha val="40000"/>
              </a:schemeClr>
            </a:outerShdw>
          </a:effec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 rot="10800000">
            <a:off x="10877551" y="1404640"/>
            <a:ext cx="457200" cy="53340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71500" y="1209675"/>
            <a:ext cx="3400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Acesse a página </a:t>
            </a:r>
            <a:r>
              <a:rPr lang="pt-BR" dirty="0">
                <a:hlinkClick r:id="rId3"/>
              </a:rPr>
              <a:t>https://periodicos.ufjf.br/index.php/aps/index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058150" y="2259399"/>
            <a:ext cx="3400425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dirty="0"/>
              <a:t>Se você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não tem cadastro</a:t>
            </a:r>
            <a:r>
              <a:rPr lang="pt-BR" dirty="0"/>
              <a:t>, clique em </a:t>
            </a:r>
            <a:r>
              <a:rPr lang="pt-BR" b="1" dirty="0">
                <a:solidFill>
                  <a:srgbClr val="C00000"/>
                </a:solidFill>
              </a:rPr>
              <a:t>Cadastro</a:t>
            </a:r>
            <a:r>
              <a:rPr lang="pt-BR" dirty="0"/>
              <a:t>, caso contrário, clique em </a:t>
            </a:r>
            <a:r>
              <a:rPr lang="pt-BR" b="1" dirty="0">
                <a:solidFill>
                  <a:srgbClr val="C00000"/>
                </a:solidFill>
              </a:rPr>
              <a:t>Acesso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33389" y="3465848"/>
            <a:ext cx="2057400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Se já for cadastrado, ao clicar em </a:t>
            </a:r>
            <a:r>
              <a:rPr lang="pt-BR" b="1" dirty="0">
                <a:solidFill>
                  <a:srgbClr val="C00000"/>
                </a:solidFill>
              </a:rPr>
              <a:t>Acesso</a:t>
            </a:r>
            <a:r>
              <a:rPr lang="pt-BR" dirty="0"/>
              <a:t>, abrir-se-á este quadro.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10" name="Seta para baixo 9"/>
          <p:cNvSpPr/>
          <p:nvPr/>
        </p:nvSpPr>
        <p:spPr>
          <a:xfrm rot="16200000">
            <a:off x="2657571" y="3383814"/>
            <a:ext cx="457200" cy="53340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375" y="2778214"/>
            <a:ext cx="3542012" cy="3374936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477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2852736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Antes de submeter um manuscrito, leia com atenção as informações presentes na página </a:t>
            </a:r>
            <a:r>
              <a:rPr lang="pt-BR" b="1" dirty="0">
                <a:solidFill>
                  <a:srgbClr val="C00000"/>
                </a:solidFill>
                <a:hlinkClick r:id="rId2"/>
              </a:rPr>
              <a:t>Submissões</a:t>
            </a:r>
            <a:r>
              <a:rPr lang="pt-BR" dirty="0"/>
              <a:t>.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751" y="1204575"/>
            <a:ext cx="6519100" cy="5053349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5400000">
            <a:off x="8382000" y="2456198"/>
            <a:ext cx="457200" cy="533400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966789" y="3332498"/>
            <a:ext cx="2852736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Mesmo se não for sua primeira vez na Revista de APS,  sempre leia o conteúdo da página </a:t>
            </a:r>
            <a:r>
              <a:rPr lang="pt-BR" b="1" dirty="0">
                <a:solidFill>
                  <a:srgbClr val="C00000"/>
                </a:solidFill>
                <a:hlinkClick r:id="rId2"/>
              </a:rPr>
              <a:t>Submissões</a:t>
            </a:r>
            <a:r>
              <a:rPr lang="pt-BR" dirty="0"/>
              <a:t>, pois não avisaremos se algumas das diretrizes forem alteradas.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340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79200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Esta é a tela inicial do sistema. Por ela, você poderá acompanhar o trâmite de suas submissões.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3" y="2066379"/>
            <a:ext cx="9501188" cy="268659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10800000">
            <a:off x="9410700" y="3757119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527007" y="4585165"/>
            <a:ext cx="416718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Para submeter um manuscrito clique em </a:t>
            </a:r>
            <a:r>
              <a:rPr lang="pt-BR" b="1" dirty="0">
                <a:solidFill>
                  <a:srgbClr val="C00000"/>
                </a:solidFill>
              </a:rPr>
              <a:t>Nova Submissão</a:t>
            </a:r>
          </a:p>
        </p:txBody>
      </p:sp>
    </p:spTree>
    <p:extLst>
      <p:ext uri="{BB962C8B-B14F-4D97-AF65-F5344CB8AC3E}">
        <p14:creationId xmlns:p14="http://schemas.microsoft.com/office/powerpoint/2010/main" val="3437440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249078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São cinco (5) as etapas da Submissão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966787"/>
            <a:ext cx="8591550" cy="5572125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10" name="Seta para baixo 9"/>
          <p:cNvSpPr/>
          <p:nvPr/>
        </p:nvSpPr>
        <p:spPr>
          <a:xfrm rot="5400000">
            <a:off x="9346926" y="3040988"/>
            <a:ext cx="571500" cy="699047"/>
          </a:xfrm>
          <a:prstGeom prst="downArrow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138114" y="2513348"/>
            <a:ext cx="2490786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Na Etapa 1 (</a:t>
            </a:r>
            <a:r>
              <a:rPr lang="pt-BR" b="1" dirty="0">
                <a:solidFill>
                  <a:srgbClr val="C00000"/>
                </a:solidFill>
              </a:rPr>
              <a:t>Início</a:t>
            </a:r>
            <a:r>
              <a:rPr lang="pt-BR" dirty="0"/>
              <a:t>), você deverá informar o Idioma, a Seção (ou seja, o “tipo” de manuscrito que deseja submeter) </a:t>
            </a:r>
          </a:p>
          <a:p>
            <a:pPr algn="ctr"/>
            <a:r>
              <a:rPr lang="pt-BR" dirty="0"/>
              <a:t>e ...</a:t>
            </a:r>
            <a:endParaRPr lang="pt-B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099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EFD09-0FDC-4794-92AA-8F90E6B261C1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71464" y="1046498"/>
            <a:ext cx="249078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Etapa 1 - continuação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415830"/>
            <a:ext cx="9053512" cy="5155794"/>
          </a:xfrm>
          <a:prstGeom prst="rect">
            <a:avLst/>
          </a:prstGeom>
          <a:effectLst>
            <a:outerShdw blurRad="50800" dist="889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466725" y="4323098"/>
            <a:ext cx="2724150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</a:rPr>
              <a:t>LEMBRE-SE</a:t>
            </a:r>
            <a:r>
              <a:rPr lang="pt-BR" dirty="0"/>
              <a:t>:</a:t>
            </a:r>
          </a:p>
          <a:p>
            <a:pPr algn="ctr"/>
            <a:r>
              <a:rPr lang="pt-BR" b="1" dirty="0"/>
              <a:t>a maior parte das submissões são rejeitadas na fase de pré-avaliação, quando a Secretaria verifica se as diretrizes foram obedecidas!!!!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38114" y="2513348"/>
            <a:ext cx="249078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... </a:t>
            </a:r>
            <a:r>
              <a:rPr lang="pt-BR" b="1" dirty="0">
                <a:solidFill>
                  <a:srgbClr val="C00000"/>
                </a:solidFill>
              </a:rPr>
              <a:t>ler com atenção </a:t>
            </a:r>
            <a:r>
              <a:rPr lang="pt-BR" dirty="0"/>
              <a:t>e marcar cada uma das caixas de checagem</a:t>
            </a:r>
            <a:endParaRPr lang="pt-B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534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1845</Words>
  <Application>Microsoft Office PowerPoint</Application>
  <PresentationFormat>Widescreen</PresentationFormat>
  <Paragraphs>135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Noto Sans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Lou Abib-Marioni</dc:creator>
  <cp:lastModifiedBy>Abib-Marioni</cp:lastModifiedBy>
  <cp:revision>109</cp:revision>
  <dcterms:created xsi:type="dcterms:W3CDTF">2021-06-09T13:48:19Z</dcterms:created>
  <dcterms:modified xsi:type="dcterms:W3CDTF">2026-04-13T20:45:37Z</dcterms:modified>
</cp:coreProperties>
</file>